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57" r:id="rId3"/>
    <p:sldId id="258" r:id="rId4"/>
    <p:sldId id="259" r:id="rId5"/>
    <p:sldId id="261" r:id="rId6"/>
    <p:sldId id="266" r:id="rId7"/>
    <p:sldId id="262" r:id="rId8"/>
    <p:sldId id="260" r:id="rId9"/>
    <p:sldId id="263" r:id="rId10"/>
    <p:sldId id="265" r:id="rId11"/>
    <p:sldId id="264" r:id="rId12"/>
    <p:sldId id="268" r:id="rId13"/>
    <p:sldId id="273" r:id="rId14"/>
    <p:sldId id="269" r:id="rId15"/>
    <p:sldId id="270" r:id="rId16"/>
    <p:sldId id="271" r:id="rId17"/>
    <p:sldId id="275" r:id="rId18"/>
    <p:sldId id="293" r:id="rId19"/>
    <p:sldId id="276" r:id="rId20"/>
    <p:sldId id="279" r:id="rId21"/>
    <p:sldId id="294" r:id="rId22"/>
    <p:sldId id="295" r:id="rId23"/>
    <p:sldId id="296" r:id="rId24"/>
    <p:sldId id="297" r:id="rId25"/>
    <p:sldId id="298" r:id="rId26"/>
    <p:sldId id="277" r:id="rId27"/>
    <p:sldId id="280" r:id="rId28"/>
    <p:sldId id="282" r:id="rId29"/>
    <p:sldId id="281" r:id="rId30"/>
    <p:sldId id="283" r:id="rId31"/>
    <p:sldId id="284" r:id="rId32"/>
    <p:sldId id="285" r:id="rId33"/>
    <p:sldId id="286" r:id="rId34"/>
    <p:sldId id="289" r:id="rId35"/>
    <p:sldId id="288" r:id="rId36"/>
    <p:sldId id="287" r:id="rId37"/>
    <p:sldId id="290" r:id="rId38"/>
    <p:sldId id="291"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AB4"/>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18/10/2020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4953000" cy="990600"/>
          </a:xfrm>
        </p:spPr>
        <p:txBody>
          <a:bodyPr>
            <a:noAutofit/>
          </a:bodyPr>
          <a:lstStyle/>
          <a:p>
            <a:pPr lvl="0" algn="ct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LIFE CYCLE OF ALBUGO</a:t>
            </a:r>
            <a:endParaRPr lang="en-US" sz="3200" dirty="0"/>
          </a:p>
        </p:txBody>
      </p:sp>
      <p:sp>
        <p:nvSpPr>
          <p:cNvPr id="4" name="Text Placeholder 3"/>
          <p:cNvSpPr>
            <a:spLocks noGrp="1"/>
          </p:cNvSpPr>
          <p:nvPr>
            <p:ph type="body" sz="half" idx="2"/>
          </p:nvPr>
        </p:nvSpPr>
        <p:spPr>
          <a:xfrm>
            <a:off x="914400" y="5257800"/>
            <a:ext cx="7162800" cy="1295400"/>
          </a:xfrm>
        </p:spPr>
        <p:txBody>
          <a:bodyPr>
            <a:normAutofit/>
          </a:bodyPr>
          <a:lstStyle/>
          <a:p>
            <a:pPr lvl="0"/>
            <a:r>
              <a:rPr lang="en-US" sz="1800" dirty="0" smtClean="0">
                <a:solidFill>
                  <a:srgbClr val="D00AB4"/>
                </a:solidFill>
                <a:latin typeface="Times New Roman" pitchFamily="18" charset="0"/>
                <a:cs typeface="Times New Roman" pitchFamily="18" charset="0"/>
              </a:rPr>
              <a:t>Prepared by,</a:t>
            </a:r>
            <a:br>
              <a:rPr lang="en-US" sz="1800" dirty="0" smtClean="0">
                <a:solidFill>
                  <a:srgbClr val="D00AB4"/>
                </a:solidFill>
                <a:latin typeface="Times New Roman" pitchFamily="18" charset="0"/>
                <a:cs typeface="Times New Roman" pitchFamily="18" charset="0"/>
              </a:rPr>
            </a:br>
            <a:r>
              <a:rPr lang="en-US" sz="1800" dirty="0" smtClean="0">
                <a:solidFill>
                  <a:srgbClr val="D00AB4"/>
                </a:solidFill>
                <a:latin typeface="Times New Roman" pitchFamily="18" charset="0"/>
                <a:cs typeface="Times New Roman" pitchFamily="18" charset="0"/>
              </a:rPr>
              <a:t>Dr. </a:t>
            </a:r>
            <a:r>
              <a:rPr lang="en-US" sz="1800" dirty="0" err="1" smtClean="0">
                <a:solidFill>
                  <a:srgbClr val="D00AB4"/>
                </a:solidFill>
                <a:latin typeface="Times New Roman" pitchFamily="18" charset="0"/>
                <a:cs typeface="Times New Roman" pitchFamily="18" charset="0"/>
              </a:rPr>
              <a:t>Vijaykumar</a:t>
            </a:r>
            <a:r>
              <a:rPr lang="en-US" sz="1800" dirty="0" smtClean="0">
                <a:solidFill>
                  <a:srgbClr val="D00AB4"/>
                </a:solidFill>
                <a:latin typeface="Times New Roman" pitchFamily="18" charset="0"/>
                <a:cs typeface="Times New Roman" pitchFamily="18" charset="0"/>
              </a:rPr>
              <a:t> </a:t>
            </a:r>
            <a:r>
              <a:rPr lang="en-US" sz="1800" dirty="0" err="1" smtClean="0">
                <a:solidFill>
                  <a:srgbClr val="D00AB4"/>
                </a:solidFill>
                <a:latin typeface="Times New Roman" pitchFamily="18" charset="0"/>
                <a:cs typeface="Times New Roman" pitchFamily="18" charset="0"/>
              </a:rPr>
              <a:t>I.Rane</a:t>
            </a:r>
            <a:r>
              <a:rPr lang="en-US" sz="1800" dirty="0" smtClean="0">
                <a:solidFill>
                  <a:srgbClr val="D00AB4"/>
                </a:solidFill>
                <a:latin typeface="Times New Roman" pitchFamily="18" charset="0"/>
                <a:cs typeface="Times New Roman" pitchFamily="18" charset="0"/>
              </a:rPr>
              <a:t>,</a:t>
            </a:r>
            <a:br>
              <a:rPr lang="en-US" sz="1800" dirty="0" smtClean="0">
                <a:solidFill>
                  <a:srgbClr val="D00AB4"/>
                </a:solidFill>
                <a:latin typeface="Times New Roman" pitchFamily="18" charset="0"/>
                <a:cs typeface="Times New Roman" pitchFamily="18" charset="0"/>
              </a:rPr>
            </a:br>
            <a:r>
              <a:rPr lang="en-US" sz="1800" dirty="0" smtClean="0">
                <a:solidFill>
                  <a:srgbClr val="D00AB4"/>
                </a:solidFill>
                <a:latin typeface="Times New Roman" pitchFamily="18" charset="0"/>
                <a:cs typeface="Times New Roman" pitchFamily="18" charset="0"/>
              </a:rPr>
              <a:t>Head Department of Botany,</a:t>
            </a:r>
            <a:br>
              <a:rPr lang="en-US" sz="1800" dirty="0" smtClean="0">
                <a:solidFill>
                  <a:srgbClr val="D00AB4"/>
                </a:solidFill>
                <a:latin typeface="Times New Roman" pitchFamily="18" charset="0"/>
                <a:cs typeface="Times New Roman" pitchFamily="18" charset="0"/>
              </a:rPr>
            </a:br>
            <a:r>
              <a:rPr lang="en-US" sz="1800" dirty="0" err="1" smtClean="0">
                <a:solidFill>
                  <a:srgbClr val="D00AB4"/>
                </a:solidFill>
                <a:latin typeface="Times New Roman" pitchFamily="18" charset="0"/>
                <a:cs typeface="Times New Roman" pitchFamily="18" charset="0"/>
              </a:rPr>
              <a:t>Jagat</a:t>
            </a:r>
            <a:r>
              <a:rPr lang="en-US" sz="1800" dirty="0" smtClean="0">
                <a:solidFill>
                  <a:srgbClr val="D00AB4"/>
                </a:solidFill>
                <a:latin typeface="Times New Roman" pitchFamily="18" charset="0"/>
                <a:cs typeface="Times New Roman" pitchFamily="18" charset="0"/>
              </a:rPr>
              <a:t> Arts, Commerce &amp; I.H.P. Science College, </a:t>
            </a:r>
            <a:r>
              <a:rPr lang="en-US" sz="1800" dirty="0" err="1" smtClean="0">
                <a:solidFill>
                  <a:srgbClr val="D00AB4"/>
                </a:solidFill>
                <a:latin typeface="Times New Roman" pitchFamily="18" charset="0"/>
                <a:cs typeface="Times New Roman" pitchFamily="18" charset="0"/>
              </a:rPr>
              <a:t>Goregaon</a:t>
            </a:r>
            <a:r>
              <a:rPr lang="en-US" sz="1800" dirty="0" smtClean="0">
                <a:solidFill>
                  <a:srgbClr val="D00AB4"/>
                </a:solidFill>
                <a:latin typeface="Times New Roman" pitchFamily="18" charset="0"/>
                <a:cs typeface="Times New Roman" pitchFamily="18" charset="0"/>
              </a:rPr>
              <a:t> Dist-</a:t>
            </a:r>
            <a:r>
              <a:rPr lang="en-US" sz="1800" dirty="0" err="1" smtClean="0">
                <a:solidFill>
                  <a:srgbClr val="D00AB4"/>
                </a:solidFill>
                <a:latin typeface="Times New Roman" pitchFamily="18" charset="0"/>
                <a:cs typeface="Times New Roman" pitchFamily="18" charset="0"/>
              </a:rPr>
              <a:t>Gondia</a:t>
            </a:r>
            <a:endParaRPr lang="en-US" sz="1800" dirty="0" smtClean="0">
              <a:solidFill>
                <a:srgbClr val="D00AB4"/>
              </a:solidFill>
              <a:latin typeface="Times New Roman" pitchFamily="18" charset="0"/>
              <a:cs typeface="Times New Roman" pitchFamily="18" charset="0"/>
            </a:endParaRPr>
          </a:p>
          <a:p>
            <a:endParaRPr lang="en-US" dirty="0"/>
          </a:p>
        </p:txBody>
      </p:sp>
      <p:pic>
        <p:nvPicPr>
          <p:cNvPr id="1027" name="Picture 3" descr="C:\Users\a\Desktop\download (1).jpg"/>
          <p:cNvPicPr>
            <a:picLocks noGrp="1" noChangeAspect="1" noChangeArrowheads="1"/>
          </p:cNvPicPr>
          <p:nvPr>
            <p:ph type="pic" idx="1"/>
          </p:nvPr>
        </p:nvPicPr>
        <p:blipFill>
          <a:blip r:embed="rId2"/>
          <a:srcRect l="1915" r="1915"/>
          <a:stretch>
            <a:fillRect/>
          </a:stretch>
        </p:blipFill>
        <p:spPr bwMode="auto">
          <a:xfrm rot="420000">
            <a:off x="2203580" y="1562124"/>
            <a:ext cx="4617720" cy="3931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4000" b="1" dirty="0" smtClean="0">
                <a:solidFill>
                  <a:srgbClr val="FF0000"/>
                </a:solidFill>
              </a:rPr>
              <a:t>Structure and function of </a:t>
            </a:r>
            <a:r>
              <a:rPr lang="en-US" sz="4000" b="1" dirty="0" err="1" smtClean="0">
                <a:solidFill>
                  <a:srgbClr val="FF0000"/>
                </a:solidFill>
              </a:rPr>
              <a:t>Haustoria</a:t>
            </a:r>
            <a:endParaRPr lang="en-US" sz="4000" b="1" dirty="0">
              <a:solidFill>
                <a:srgbClr val="FF0000"/>
              </a:solidFill>
            </a:endParaRPr>
          </a:p>
        </p:txBody>
      </p:sp>
      <p:sp>
        <p:nvSpPr>
          <p:cNvPr id="3" name="Content Placeholder 2"/>
          <p:cNvSpPr>
            <a:spLocks noGrp="1"/>
          </p:cNvSpPr>
          <p:nvPr>
            <p:ph idx="1"/>
          </p:nvPr>
        </p:nvSpPr>
        <p:spPr/>
        <p:txBody>
          <a:bodyPr>
            <a:normAutofit/>
          </a:bodyPr>
          <a:lstStyle/>
          <a:p>
            <a:pPr algn="just"/>
            <a:r>
              <a:rPr lang="en-US" dirty="0" smtClean="0">
                <a:solidFill>
                  <a:srgbClr val="0000FF"/>
                </a:solidFill>
              </a:rPr>
              <a:t>The </a:t>
            </a:r>
            <a:r>
              <a:rPr lang="en-US" dirty="0" err="1" smtClean="0">
                <a:solidFill>
                  <a:srgbClr val="0000FF"/>
                </a:solidFill>
              </a:rPr>
              <a:t>haustoria</a:t>
            </a:r>
            <a:r>
              <a:rPr lang="en-US" dirty="0" smtClean="0">
                <a:solidFill>
                  <a:srgbClr val="0000FF"/>
                </a:solidFill>
              </a:rPr>
              <a:t> are spherical or flattened structure. Each </a:t>
            </a:r>
            <a:r>
              <a:rPr lang="en-US" dirty="0" err="1" smtClean="0">
                <a:solidFill>
                  <a:srgbClr val="0000FF"/>
                </a:solidFill>
              </a:rPr>
              <a:t>haustorium</a:t>
            </a:r>
            <a:r>
              <a:rPr lang="en-US" dirty="0" smtClean="0">
                <a:solidFill>
                  <a:srgbClr val="0000FF"/>
                </a:solidFill>
              </a:rPr>
              <a:t> consist of two parts namely-(</a:t>
            </a:r>
            <a:r>
              <a:rPr lang="en-US" dirty="0" err="1" smtClean="0">
                <a:solidFill>
                  <a:srgbClr val="0000FF"/>
                </a:solidFill>
              </a:rPr>
              <a:t>i</a:t>
            </a:r>
            <a:r>
              <a:rPr lang="en-US" dirty="0" smtClean="0">
                <a:solidFill>
                  <a:srgbClr val="0000FF"/>
                </a:solidFill>
              </a:rPr>
              <a:t>) </a:t>
            </a:r>
            <a:r>
              <a:rPr lang="en-US" i="1" dirty="0" err="1" smtClean="0">
                <a:solidFill>
                  <a:srgbClr val="0000FF"/>
                </a:solidFill>
              </a:rPr>
              <a:t>haustrotial</a:t>
            </a:r>
            <a:r>
              <a:rPr lang="en-US" i="1" dirty="0" smtClean="0">
                <a:solidFill>
                  <a:srgbClr val="0000FF"/>
                </a:solidFill>
              </a:rPr>
              <a:t> head </a:t>
            </a:r>
            <a:r>
              <a:rPr lang="en-US" dirty="0" smtClean="0">
                <a:solidFill>
                  <a:srgbClr val="0000FF"/>
                </a:solidFill>
              </a:rPr>
              <a:t>and (ii) </a:t>
            </a:r>
            <a:r>
              <a:rPr lang="en-US" i="1" dirty="0" smtClean="0">
                <a:solidFill>
                  <a:srgbClr val="0000FF"/>
                </a:solidFill>
              </a:rPr>
              <a:t>slender neck-like stalk</a:t>
            </a:r>
            <a:r>
              <a:rPr lang="en-US" dirty="0" smtClean="0">
                <a:solidFill>
                  <a:srgbClr val="0000FF"/>
                </a:solidFill>
              </a:rPr>
              <a:t>. The fungal cell wall is </a:t>
            </a:r>
            <a:r>
              <a:rPr lang="en-US" dirty="0" err="1" smtClean="0">
                <a:solidFill>
                  <a:srgbClr val="0000FF"/>
                </a:solidFill>
              </a:rPr>
              <a:t>discountinued</a:t>
            </a:r>
            <a:r>
              <a:rPr lang="en-US" dirty="0" smtClean="0">
                <a:solidFill>
                  <a:srgbClr val="0000FF"/>
                </a:solidFill>
              </a:rPr>
              <a:t> in the distal region of the stalk of the </a:t>
            </a:r>
            <a:r>
              <a:rPr lang="en-US" dirty="0" err="1" smtClean="0">
                <a:solidFill>
                  <a:srgbClr val="0000FF"/>
                </a:solidFill>
              </a:rPr>
              <a:t>haustorium</a:t>
            </a:r>
            <a:r>
              <a:rPr lang="en-US" dirty="0" smtClean="0">
                <a:solidFill>
                  <a:srgbClr val="0000FF"/>
                </a:solidFill>
              </a:rPr>
              <a:t>.</a:t>
            </a:r>
          </a:p>
          <a:p>
            <a:pPr algn="just"/>
            <a:r>
              <a:rPr lang="en-US" dirty="0" err="1" smtClean="0">
                <a:solidFill>
                  <a:srgbClr val="0000FF"/>
                </a:solidFill>
              </a:rPr>
              <a:t>Haustoria</a:t>
            </a:r>
            <a:r>
              <a:rPr lang="en-US" dirty="0" smtClean="0">
                <a:solidFill>
                  <a:srgbClr val="0000FF"/>
                </a:solidFill>
              </a:rPr>
              <a:t> helps in absorption of  ready made organic food material from living host cells and supply to other adjacent intercellular mycelia</a:t>
            </a:r>
            <a:r>
              <a:rPr lang="en-US" dirty="0" smtClean="0"/>
              <a:t>.</a:t>
            </a:r>
            <a:endParaRPr lang="en-US"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Haustoria</a:t>
            </a:r>
            <a:endParaRPr lang="en-US" b="1" dirty="0">
              <a:solidFill>
                <a:srgbClr val="FF0000"/>
              </a:solidFill>
            </a:endParaRPr>
          </a:p>
        </p:txBody>
      </p:sp>
      <p:pic>
        <p:nvPicPr>
          <p:cNvPr id="2050" name="Picture 2" descr="C:\Users\a\Desktop\images.jpg"/>
          <p:cNvPicPr>
            <a:picLocks noGrp="1" noChangeAspect="1" noChangeArrowheads="1"/>
          </p:cNvPicPr>
          <p:nvPr>
            <p:ph idx="1"/>
          </p:nvPr>
        </p:nvPicPr>
        <p:blipFill>
          <a:blip r:embed="rId2">
            <a:duotone>
              <a:prstClr val="black"/>
              <a:schemeClr val="accent1">
                <a:tint val="45000"/>
                <a:satMod val="400000"/>
              </a:schemeClr>
            </a:duotone>
          </a:blip>
          <a:stretch>
            <a:fillRect/>
          </a:stretch>
        </p:blipFill>
        <p:spPr bwMode="auto">
          <a:xfrm>
            <a:off x="3695700" y="2829719"/>
            <a:ext cx="1752600" cy="260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4000" b="1" dirty="0" smtClean="0">
                <a:solidFill>
                  <a:srgbClr val="FF0000"/>
                </a:solidFill>
              </a:rPr>
              <a:t>Reproduction in </a:t>
            </a:r>
            <a:r>
              <a:rPr lang="en-US" sz="4000" b="1" i="1" dirty="0" err="1" smtClean="0">
                <a:solidFill>
                  <a:srgbClr val="FF0000"/>
                </a:solidFill>
              </a:rPr>
              <a:t>Albugo</a:t>
            </a:r>
            <a:r>
              <a:rPr lang="en-US" sz="4000" dirty="0" smtClean="0">
                <a:solidFill>
                  <a:srgbClr val="FF0000"/>
                </a:solidFill>
              </a:rPr>
              <a:t/>
            </a:r>
            <a:br>
              <a:rPr lang="en-US" sz="4000" dirty="0" smtClean="0">
                <a:solidFill>
                  <a:srgbClr val="FF0000"/>
                </a:solidFill>
              </a:rPr>
            </a:br>
            <a:endParaRPr lang="en-US" sz="4000" dirty="0">
              <a:solidFill>
                <a:srgbClr val="FF0000"/>
              </a:solidFill>
            </a:endParaRPr>
          </a:p>
        </p:txBody>
      </p:sp>
      <p:sp>
        <p:nvSpPr>
          <p:cNvPr id="3" name="Content Placeholder 2"/>
          <p:cNvSpPr>
            <a:spLocks noGrp="1"/>
          </p:cNvSpPr>
          <p:nvPr>
            <p:ph idx="1"/>
          </p:nvPr>
        </p:nvSpPr>
        <p:spPr>
          <a:xfrm>
            <a:off x="457200" y="1371600"/>
            <a:ext cx="8229600" cy="4754563"/>
          </a:xfrm>
        </p:spPr>
        <p:txBody>
          <a:bodyPr>
            <a:normAutofit fontScale="55000" lnSpcReduction="20000"/>
          </a:bodyPr>
          <a:lstStyle/>
          <a:p>
            <a:pPr algn="just"/>
            <a:r>
              <a:rPr lang="en-US" sz="4100" b="1" dirty="0" smtClean="0">
                <a:solidFill>
                  <a:srgbClr val="0000FF"/>
                </a:solidFill>
              </a:rPr>
              <a:t>The fungus reproduces both by asexual and sexual methods.</a:t>
            </a:r>
          </a:p>
          <a:p>
            <a:pPr algn="just"/>
            <a:endParaRPr lang="en-US" sz="4100" b="1" dirty="0" smtClean="0">
              <a:solidFill>
                <a:srgbClr val="0000FF"/>
              </a:solidFill>
            </a:endParaRPr>
          </a:p>
          <a:p>
            <a:pPr lvl="0" algn="just"/>
            <a:r>
              <a:rPr lang="en-US" sz="4100" b="1" dirty="0" smtClean="0">
                <a:solidFill>
                  <a:srgbClr val="FF0000"/>
                </a:solidFill>
              </a:rPr>
              <a:t>Asexual Reproduction:</a:t>
            </a:r>
          </a:p>
          <a:p>
            <a:pPr lvl="1" algn="just">
              <a:lnSpc>
                <a:spcPct val="120000"/>
              </a:lnSpc>
              <a:buFont typeface="Wingdings" pitchFamily="2" charset="2"/>
              <a:buChar char="§"/>
            </a:pPr>
            <a:r>
              <a:rPr lang="en-US" sz="4100" b="1" dirty="0" smtClean="0">
                <a:solidFill>
                  <a:srgbClr val="0000FF"/>
                </a:solidFill>
              </a:rPr>
              <a:t>The asexual reproduction takes place by conidia, </a:t>
            </a:r>
            <a:r>
              <a:rPr lang="en-US" sz="4100" b="1" dirty="0" err="1" smtClean="0">
                <a:solidFill>
                  <a:srgbClr val="0000FF"/>
                </a:solidFill>
              </a:rPr>
              <a:t>condiosporangia</a:t>
            </a:r>
            <a:r>
              <a:rPr lang="en-US" sz="4100" b="1" dirty="0" smtClean="0">
                <a:solidFill>
                  <a:srgbClr val="0000FF"/>
                </a:solidFill>
              </a:rPr>
              <a:t> or zoosporangia.</a:t>
            </a:r>
          </a:p>
          <a:p>
            <a:pPr lvl="1" algn="just">
              <a:lnSpc>
                <a:spcPct val="120000"/>
              </a:lnSpc>
              <a:buFont typeface="Wingdings" pitchFamily="2" charset="2"/>
              <a:buChar char="§"/>
            </a:pPr>
            <a:r>
              <a:rPr lang="en-US" sz="4100" b="1" dirty="0" smtClean="0">
                <a:solidFill>
                  <a:srgbClr val="0000FF"/>
                </a:solidFill>
              </a:rPr>
              <a:t>These are produced on the </a:t>
            </a:r>
            <a:r>
              <a:rPr lang="en-US" sz="4100" b="1" dirty="0" err="1" smtClean="0">
                <a:solidFill>
                  <a:srgbClr val="0000FF"/>
                </a:solidFill>
              </a:rPr>
              <a:t>sporangiophores</a:t>
            </a:r>
            <a:r>
              <a:rPr lang="en-US" sz="4100" b="1" dirty="0" smtClean="0">
                <a:solidFill>
                  <a:srgbClr val="0000FF"/>
                </a:solidFill>
              </a:rPr>
              <a:t>.</a:t>
            </a:r>
          </a:p>
          <a:p>
            <a:pPr lvl="1" algn="just">
              <a:lnSpc>
                <a:spcPct val="120000"/>
              </a:lnSpc>
              <a:buFont typeface="Wingdings" pitchFamily="2" charset="2"/>
              <a:buChar char="§"/>
            </a:pPr>
            <a:r>
              <a:rPr lang="en-US" sz="4100" b="1" dirty="0" smtClean="0">
                <a:solidFill>
                  <a:srgbClr val="0000FF"/>
                </a:solidFill>
              </a:rPr>
              <a:t>Under suitable conditions the mycelium grows and branches rapidly. After attaining a certain age of maturity, it produces a dense mat like growth.</a:t>
            </a:r>
          </a:p>
          <a:p>
            <a:pPr>
              <a:buNone/>
            </a:pPr>
            <a:r>
              <a:rPr lang="en-US" b="1" dirty="0" smtClean="0"/>
              <a:t/>
            </a:r>
            <a:br>
              <a:rPr lang="en-US" b="1" dirty="0" smtClean="0"/>
            </a:br>
            <a:endParaRPr lang="en-US" b="1"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05000" y="4724400"/>
            <a:ext cx="6019800" cy="1066800"/>
          </a:xfrm>
        </p:spPr>
        <p:txBody>
          <a:bodyPr>
            <a:normAutofit/>
          </a:bodyPr>
          <a:lstStyle/>
          <a:p>
            <a:r>
              <a:rPr lang="en-US" sz="1800" b="1" dirty="0" smtClean="0">
                <a:solidFill>
                  <a:srgbClr val="0000FF"/>
                </a:solidFill>
              </a:rPr>
              <a:t>Cross-section of a leaf with </a:t>
            </a:r>
            <a:r>
              <a:rPr lang="en-US" sz="1800" b="1" dirty="0" err="1" smtClean="0">
                <a:solidFill>
                  <a:srgbClr val="0000FF"/>
                </a:solidFill>
              </a:rPr>
              <a:t>condia</a:t>
            </a:r>
            <a:r>
              <a:rPr lang="en-US" sz="1800" b="1" dirty="0" smtClean="0">
                <a:solidFill>
                  <a:srgbClr val="0000FF"/>
                </a:solidFill>
              </a:rPr>
              <a:t> of </a:t>
            </a:r>
            <a:r>
              <a:rPr lang="en-US" sz="1800" b="1" i="1" dirty="0" err="1" smtClean="0">
                <a:solidFill>
                  <a:srgbClr val="0000FF"/>
                </a:solidFill>
              </a:rPr>
              <a:t>Albugo</a:t>
            </a:r>
            <a:r>
              <a:rPr lang="en-US" sz="1800" b="1" i="1" dirty="0" smtClean="0">
                <a:solidFill>
                  <a:srgbClr val="0000FF"/>
                </a:solidFill>
              </a:rPr>
              <a:t> </a:t>
            </a:r>
            <a:r>
              <a:rPr lang="en-US" sz="1800" b="1" i="1" dirty="0" err="1" smtClean="0">
                <a:solidFill>
                  <a:srgbClr val="0000FF"/>
                </a:solidFill>
              </a:rPr>
              <a:t>candida</a:t>
            </a:r>
            <a:r>
              <a:rPr lang="en-US" sz="1800" b="1" i="1" dirty="0" smtClean="0">
                <a:solidFill>
                  <a:srgbClr val="0000FF"/>
                </a:solidFill>
              </a:rPr>
              <a:t>.</a:t>
            </a:r>
            <a:endParaRPr lang="en-US" sz="1800" b="1" dirty="0" smtClean="0">
              <a:solidFill>
                <a:srgbClr val="0000FF"/>
              </a:solidFill>
            </a:endParaRPr>
          </a:p>
          <a:p>
            <a:r>
              <a:rPr lang="en-US" b="1" dirty="0" smtClean="0">
                <a:solidFill>
                  <a:srgbClr val="0000FF"/>
                </a:solidFill>
              </a:rPr>
              <a:t/>
            </a:r>
            <a:br>
              <a:rPr lang="en-US" b="1" dirty="0" smtClean="0">
                <a:solidFill>
                  <a:srgbClr val="0000FF"/>
                </a:solidFill>
              </a:rPr>
            </a:br>
            <a:endParaRPr lang="en-US" b="1" dirty="0">
              <a:solidFill>
                <a:srgbClr val="0000FF"/>
              </a:solidFill>
            </a:endParaRPr>
          </a:p>
        </p:txBody>
      </p:sp>
      <p:pic>
        <p:nvPicPr>
          <p:cNvPr id="5" name="image1.jpeg"/>
          <p:cNvPicPr>
            <a:picLocks noGrp="1"/>
          </p:cNvPicPr>
          <p:nvPr>
            <p:ph type="pic" idx="1"/>
          </p:nvPr>
        </p:nvPicPr>
        <p:blipFill>
          <a:blip r:embed="rId2" cstate="print"/>
          <a:srcRect l="4819" r="4819"/>
          <a:stretch>
            <a:fillRect/>
          </a:stretch>
        </p:blipFill>
        <p:spPr>
          <a:xfrm>
            <a:off x="1676400" y="612775"/>
            <a:ext cx="5486400" cy="403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44562"/>
          </a:xfrm>
        </p:spPr>
        <p:txBody>
          <a:bodyPr>
            <a:normAutofit fontScale="90000"/>
          </a:bodyPr>
          <a:lstStyle/>
          <a:p>
            <a:pPr lvl="0"/>
            <a:r>
              <a:rPr lang="en-US" b="1" dirty="0" smtClean="0">
                <a:solidFill>
                  <a:srgbClr val="0000FF"/>
                </a:solidFill>
              </a:rPr>
              <a:t/>
            </a:r>
            <a:br>
              <a:rPr lang="en-US" b="1" dirty="0" smtClean="0">
                <a:solidFill>
                  <a:srgbClr val="0000FF"/>
                </a:solidFill>
              </a:rPr>
            </a:br>
            <a:r>
              <a:rPr lang="en-US" sz="4900" b="1" dirty="0" smtClean="0">
                <a:solidFill>
                  <a:srgbClr val="FF0000"/>
                </a:solidFill>
              </a:rPr>
              <a:t>Formation of </a:t>
            </a:r>
            <a:r>
              <a:rPr lang="en-US" sz="4900" b="1" dirty="0" err="1" smtClean="0">
                <a:solidFill>
                  <a:srgbClr val="FF0000"/>
                </a:solidFill>
              </a:rPr>
              <a:t>Sporangiophore</a:t>
            </a:r>
            <a:r>
              <a:rPr lang="en-US" b="1" dirty="0" smtClean="0">
                <a:solidFill>
                  <a:srgbClr val="FF0000"/>
                </a:solidFill>
              </a:rPr>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2590800"/>
            <a:ext cx="8229600" cy="3535363"/>
          </a:xfrm>
        </p:spPr>
        <p:txBody>
          <a:bodyPr>
            <a:normAutofit/>
          </a:bodyPr>
          <a:lstStyle/>
          <a:p>
            <a:pPr lvl="0" algn="just">
              <a:buFont typeface="Wingdings" pitchFamily="2" charset="2"/>
              <a:buChar char="§"/>
            </a:pPr>
            <a:r>
              <a:rPr lang="en-US" dirty="0" smtClean="0">
                <a:solidFill>
                  <a:srgbClr val="0000FF"/>
                </a:solidFill>
              </a:rPr>
              <a:t>In the mat like growth, just beneath the epidermis of the host and some of the </a:t>
            </a:r>
            <a:r>
              <a:rPr lang="en-US" dirty="0" err="1" smtClean="0">
                <a:solidFill>
                  <a:srgbClr val="0000FF"/>
                </a:solidFill>
              </a:rPr>
              <a:t>hyphae</a:t>
            </a:r>
            <a:r>
              <a:rPr lang="en-US" dirty="0" smtClean="0">
                <a:solidFill>
                  <a:srgbClr val="0000FF"/>
                </a:solidFill>
              </a:rPr>
              <a:t> start behaving as </a:t>
            </a:r>
            <a:r>
              <a:rPr lang="en-US" b="1" dirty="0" err="1" smtClean="0">
                <a:solidFill>
                  <a:srgbClr val="0000FF"/>
                </a:solidFill>
              </a:rPr>
              <a:t>sporangiophores</a:t>
            </a:r>
            <a:r>
              <a:rPr lang="en-US" b="1" dirty="0" smtClean="0">
                <a:solidFill>
                  <a:srgbClr val="0000FF"/>
                </a:solidFill>
              </a:rPr>
              <a:t> </a:t>
            </a:r>
            <a:r>
              <a:rPr lang="en-US" dirty="0" smtClean="0">
                <a:solidFill>
                  <a:srgbClr val="0000FF"/>
                </a:solidFill>
              </a:rPr>
              <a:t>or </a:t>
            </a:r>
            <a:r>
              <a:rPr lang="en-US" b="1" dirty="0" smtClean="0">
                <a:solidFill>
                  <a:srgbClr val="0000FF"/>
                </a:solidFill>
              </a:rPr>
              <a:t>conidiophores</a:t>
            </a:r>
            <a:r>
              <a:rPr lang="en-US" dirty="0" smtClean="0">
                <a:solidFill>
                  <a:srgbClr val="0000FF"/>
                </a:solidFill>
              </a:rPr>
              <a:t>.</a:t>
            </a:r>
          </a:p>
          <a:p>
            <a:endParaRPr lang="en-US"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b="1" dirty="0" smtClean="0">
                <a:solidFill>
                  <a:srgbClr val="FF0000"/>
                </a:solidFill>
              </a:rPr>
              <a:t>Formation of Sporangia</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dirty="0" smtClean="0">
                <a:solidFill>
                  <a:srgbClr val="0000FF"/>
                </a:solidFill>
              </a:rPr>
              <a:t>A second sporangium is similarly formed from the tip just beneath the previous one. Similarly, a chain of sporangia or conidia in </a:t>
            </a:r>
            <a:r>
              <a:rPr lang="en-US" b="1" dirty="0" err="1" smtClean="0">
                <a:solidFill>
                  <a:srgbClr val="0000FF"/>
                </a:solidFill>
              </a:rPr>
              <a:t>basipetal</a:t>
            </a:r>
            <a:r>
              <a:rPr lang="en-US" b="1" dirty="0" smtClean="0">
                <a:solidFill>
                  <a:srgbClr val="0000FF"/>
                </a:solidFill>
              </a:rPr>
              <a:t> succession </a:t>
            </a:r>
            <a:r>
              <a:rPr lang="en-US" dirty="0" smtClean="0">
                <a:solidFill>
                  <a:srgbClr val="0000FF"/>
                </a:solidFill>
              </a:rPr>
              <a:t>(youngest at the base and oldest at the tip) is formed above each </a:t>
            </a:r>
            <a:r>
              <a:rPr lang="en-US" dirty="0" err="1" smtClean="0">
                <a:solidFill>
                  <a:srgbClr val="0000FF"/>
                </a:solidFill>
              </a:rPr>
              <a:t>sporangiophore</a:t>
            </a:r>
            <a:r>
              <a:rPr lang="en-US" dirty="0" smtClean="0">
                <a:solidFill>
                  <a:srgbClr val="0000FF"/>
                </a:solidFill>
              </a:rPr>
              <a:t>. </a:t>
            </a:r>
          </a:p>
          <a:p>
            <a:pPr algn="just">
              <a:buFont typeface="Wingdings" pitchFamily="2" charset="2"/>
              <a:buChar char="§"/>
            </a:pPr>
            <a:r>
              <a:rPr lang="en-US" dirty="0" smtClean="0">
                <a:solidFill>
                  <a:srgbClr val="0000FF"/>
                </a:solidFill>
              </a:rPr>
              <a:t>These </a:t>
            </a:r>
            <a:r>
              <a:rPr lang="en-US" dirty="0" err="1" smtClean="0">
                <a:solidFill>
                  <a:srgbClr val="0000FF"/>
                </a:solidFill>
              </a:rPr>
              <a:t>sporangiophores</a:t>
            </a:r>
            <a:r>
              <a:rPr lang="en-US" dirty="0" smtClean="0">
                <a:solidFill>
                  <a:srgbClr val="0000FF"/>
                </a:solidFill>
              </a:rPr>
              <a:t> contain dense cytoplasm and about a dozen nuclei. Later, the apical portion of </a:t>
            </a:r>
            <a:r>
              <a:rPr lang="en-US" dirty="0" err="1" smtClean="0">
                <a:solidFill>
                  <a:srgbClr val="0000FF"/>
                </a:solidFill>
              </a:rPr>
              <a:t>sporangiophore</a:t>
            </a:r>
            <a:r>
              <a:rPr lang="en-US" dirty="0" smtClean="0">
                <a:solidFill>
                  <a:srgbClr val="0000FF"/>
                </a:solidFill>
              </a:rPr>
              <a:t> gets swollen and a constriction appears below the swollen end and results in the formation of first </a:t>
            </a:r>
            <a:r>
              <a:rPr lang="en-US" b="1" dirty="0" smtClean="0">
                <a:solidFill>
                  <a:srgbClr val="0000FF"/>
                </a:solidFill>
              </a:rPr>
              <a:t>sporangium</a:t>
            </a:r>
            <a:r>
              <a:rPr lang="en-US" dirty="0" smtClean="0">
                <a:solidFill>
                  <a:srgbClr val="0000FF"/>
                </a:solidFill>
              </a:rPr>
              <a:t>.</a:t>
            </a:r>
          </a:p>
          <a:p>
            <a:pPr lvl="0" algn="just"/>
            <a:endParaRPr lang="en-US" dirty="0" smtClean="0">
              <a:solidFill>
                <a:srgbClr val="0000FF"/>
              </a:solidFill>
            </a:endParaRPr>
          </a:p>
          <a:p>
            <a:pPr algn="just">
              <a:buNone/>
            </a:pPr>
            <a:endParaRPr lang="en-US" dirty="0" smtClean="0">
              <a:solidFill>
                <a:srgbClr val="0000FF"/>
              </a:solidFill>
            </a:endParaRPr>
          </a:p>
          <a:p>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Formation of Sporangia…….</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lvl="1" algn="just">
              <a:buFont typeface="Wingdings" pitchFamily="2" charset="2"/>
              <a:buChar char="§"/>
            </a:pPr>
            <a:r>
              <a:rPr lang="en-US" sz="3000" dirty="0" smtClean="0">
                <a:solidFill>
                  <a:srgbClr val="0000FF"/>
                </a:solidFill>
              </a:rPr>
              <a:t>After maturity, the sporangia are set free due to dissolution of separation disc (</a:t>
            </a:r>
            <a:r>
              <a:rPr lang="en-US" sz="3000" dirty="0" err="1" smtClean="0">
                <a:solidFill>
                  <a:srgbClr val="0000FF"/>
                </a:solidFill>
              </a:rPr>
              <a:t>mucilagenous</a:t>
            </a:r>
            <a:r>
              <a:rPr lang="en-US" sz="3000" dirty="0" smtClean="0">
                <a:solidFill>
                  <a:srgbClr val="0000FF"/>
                </a:solidFill>
              </a:rPr>
              <a:t> pad) called as </a:t>
            </a:r>
            <a:r>
              <a:rPr lang="en-US" sz="3000" b="1" dirty="0" smtClean="0">
                <a:solidFill>
                  <a:srgbClr val="0000FF"/>
                </a:solidFill>
              </a:rPr>
              <a:t>disjuncture</a:t>
            </a:r>
            <a:r>
              <a:rPr lang="en-US" sz="3000" dirty="0" smtClean="0">
                <a:solidFill>
                  <a:srgbClr val="0000FF"/>
                </a:solidFill>
              </a:rPr>
              <a:t>.</a:t>
            </a:r>
          </a:p>
          <a:p>
            <a:pPr lvl="1" algn="just">
              <a:buFont typeface="Wingdings" pitchFamily="2" charset="2"/>
              <a:buChar char="§"/>
            </a:pPr>
            <a:r>
              <a:rPr lang="en-US" sz="3000" dirty="0" smtClean="0">
                <a:solidFill>
                  <a:srgbClr val="0000FF"/>
                </a:solidFill>
              </a:rPr>
              <a:t>Under suitable environmental conditions when they are blown away by wind or by rain water and falling on a suitable host, sporangia germinates within 2 or 3 hours. They liberates in the form of white powder, hence fungus is called ‘</a:t>
            </a:r>
            <a:r>
              <a:rPr lang="en-US" sz="3000" b="1" dirty="0" smtClean="0">
                <a:solidFill>
                  <a:srgbClr val="0000FF"/>
                </a:solidFill>
              </a:rPr>
              <a:t>white rust.</a:t>
            </a:r>
            <a:r>
              <a:rPr lang="en-US" sz="3000" dirty="0" smtClean="0">
                <a:solidFill>
                  <a:srgbClr val="0000FF"/>
                </a:solidFill>
              </a:rPr>
              <a:t>’</a:t>
            </a:r>
          </a:p>
          <a:p>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410200"/>
            <a:ext cx="5827712" cy="566738"/>
          </a:xfrm>
        </p:spPr>
        <p:txBody>
          <a:bodyPr>
            <a:normAutofit fontScale="90000"/>
          </a:bodyPr>
          <a:lstStyle/>
          <a:p>
            <a:r>
              <a:rPr lang="en-US" dirty="0" smtClean="0">
                <a:solidFill>
                  <a:srgbClr val="0000FF"/>
                </a:solidFill>
              </a:rPr>
              <a:t>T. S. of Infected leaf showing asexual stage of reproduction</a:t>
            </a:r>
            <a:endParaRPr lang="en-US" dirty="0">
              <a:solidFill>
                <a:srgbClr val="0000FF"/>
              </a:solidFill>
            </a:endParaRPr>
          </a:p>
        </p:txBody>
      </p:sp>
      <p:pic>
        <p:nvPicPr>
          <p:cNvPr id="5" name="Picture Placeholder 4" descr="C:\Users\a\Desktop\clip_image006_thumb2_thumb-3.jpg"/>
          <p:cNvPicPr>
            <a:picLocks noGrp="1"/>
          </p:cNvPicPr>
          <p:nvPr>
            <p:ph type="pic" idx="1"/>
          </p:nvPr>
        </p:nvPicPr>
        <p:blipFill>
          <a:blip r:embed="rId2">
            <a:duotone>
              <a:schemeClr val="accent5">
                <a:shade val="45000"/>
                <a:satMod val="135000"/>
              </a:schemeClr>
              <a:prstClr val="white"/>
            </a:duotone>
          </a:blip>
          <a:srcRect l="3276" r="3276"/>
          <a:stretch>
            <a:fillRect/>
          </a:stretch>
        </p:blipFill>
        <p:spPr bwMode="auto">
          <a:xfrm rot="420000">
            <a:off x="2203581" y="1409724"/>
            <a:ext cx="4617720"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b="1" dirty="0" smtClean="0">
                <a:solidFill>
                  <a:srgbClr val="FF0000"/>
                </a:solidFill>
              </a:rPr>
              <a:t>Structure of Sporangia</a:t>
            </a:r>
            <a:endParaRPr lang="en-US" b="1" dirty="0">
              <a:solidFill>
                <a:srgbClr val="FF0000"/>
              </a:solidFill>
            </a:endParaRPr>
          </a:p>
        </p:txBody>
      </p:sp>
      <p:sp>
        <p:nvSpPr>
          <p:cNvPr id="3" name="Content Placeholder 2"/>
          <p:cNvSpPr>
            <a:spLocks noGrp="1"/>
          </p:cNvSpPr>
          <p:nvPr>
            <p:ph idx="1"/>
          </p:nvPr>
        </p:nvSpPr>
        <p:spPr>
          <a:xfrm>
            <a:off x="457200" y="2362201"/>
            <a:ext cx="8229600" cy="2667000"/>
          </a:xfrm>
        </p:spPr>
        <p:txBody>
          <a:bodyPr/>
          <a:lstStyle/>
          <a:p>
            <a:pPr algn="just">
              <a:buNone/>
            </a:pPr>
            <a:r>
              <a:rPr lang="en-US" dirty="0" smtClean="0">
                <a:solidFill>
                  <a:srgbClr val="0000FF"/>
                </a:solidFill>
              </a:rPr>
              <a:t>		The sporangia are smooth , colorless and double walled. They are unicellular and multinucleate. Each sporangium is thick and generally </a:t>
            </a:r>
            <a:r>
              <a:rPr lang="en-US" dirty="0" err="1" smtClean="0">
                <a:solidFill>
                  <a:srgbClr val="0000FF"/>
                </a:solidFill>
              </a:rPr>
              <a:t>globose</a:t>
            </a:r>
            <a:r>
              <a:rPr lang="en-US" dirty="0" smtClean="0">
                <a:solidFill>
                  <a:srgbClr val="0000FF"/>
                </a:solidFill>
              </a:rPr>
              <a:t> or rounded in shape.</a:t>
            </a:r>
            <a:endParaRPr lang="en-US"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0" y="5105400"/>
            <a:ext cx="6248400" cy="609600"/>
          </a:xfrm>
        </p:spPr>
        <p:txBody>
          <a:bodyPr>
            <a:normAutofit/>
          </a:bodyPr>
          <a:lstStyle/>
          <a:p>
            <a:r>
              <a:rPr lang="en-US" sz="1800" dirty="0" smtClean="0">
                <a:solidFill>
                  <a:srgbClr val="0000FF"/>
                </a:solidFill>
              </a:rPr>
              <a:t>A  single </a:t>
            </a:r>
            <a:r>
              <a:rPr lang="en-US" sz="1800" dirty="0" err="1" smtClean="0">
                <a:solidFill>
                  <a:srgbClr val="0000FF"/>
                </a:solidFill>
              </a:rPr>
              <a:t>Conidiophore</a:t>
            </a:r>
            <a:r>
              <a:rPr lang="en-US" sz="1800" dirty="0" smtClean="0">
                <a:solidFill>
                  <a:srgbClr val="0000FF"/>
                </a:solidFill>
              </a:rPr>
              <a:t> with chain of Conidia</a:t>
            </a:r>
            <a:endParaRPr lang="en-US" sz="1800" dirty="0">
              <a:solidFill>
                <a:srgbClr val="0000FF"/>
              </a:solidFill>
            </a:endParaRPr>
          </a:p>
        </p:txBody>
      </p:sp>
      <p:pic>
        <p:nvPicPr>
          <p:cNvPr id="5" name="Picture Placeholder 4" descr="C:\Users\a\Desktop\image-525.png"/>
          <p:cNvPicPr>
            <a:picLocks noGrp="1"/>
          </p:cNvPicPr>
          <p:nvPr>
            <p:ph type="pic" idx="1"/>
          </p:nvPr>
        </p:nvPicPr>
        <p:blipFill>
          <a:blip r:embed="rId2">
            <a:duotone>
              <a:prstClr val="black"/>
              <a:schemeClr val="accent5">
                <a:tint val="45000"/>
                <a:satMod val="400000"/>
              </a:schemeClr>
            </a:duotone>
          </a:blip>
          <a:srcRect l="13263" r="13263" b="5633"/>
          <a:stretch>
            <a:fillRect/>
          </a:stretch>
        </p:blipFill>
        <p:spPr bwMode="auto">
          <a:xfrm>
            <a:off x="2819400" y="762000"/>
            <a:ext cx="3541712"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FF0000"/>
                </a:solidFill>
              </a:rPr>
              <a:t>Classification</a:t>
            </a:r>
            <a:r>
              <a:rPr lang="en-US" b="1" dirty="0" smtClean="0">
                <a:solidFill>
                  <a:srgbClr val="FF0000"/>
                </a:solidFill>
              </a:rPr>
              <a:t> </a:t>
            </a:r>
            <a:r>
              <a:rPr lang="en-US" dirty="0" smtClean="0">
                <a:solidFill>
                  <a:srgbClr val="FF0000"/>
                </a:solidFill>
              </a:rPr>
              <a:t/>
            </a:r>
            <a:br>
              <a:rPr lang="en-US" dirty="0" smtClean="0">
                <a:solidFill>
                  <a:srgbClr val="FF0000"/>
                </a:solidFill>
              </a:rPr>
            </a:br>
            <a:r>
              <a:rPr lang="en-US" sz="3100" b="1" i="1" dirty="0" smtClean="0">
                <a:solidFill>
                  <a:srgbClr val="FF0000"/>
                </a:solidFill>
              </a:rPr>
              <a:t>(</a:t>
            </a:r>
            <a:r>
              <a:rPr lang="en-US" sz="3100" b="1" i="1" dirty="0" err="1" smtClean="0">
                <a:solidFill>
                  <a:srgbClr val="FF0000"/>
                </a:solidFill>
              </a:rPr>
              <a:t>Alexopoulos</a:t>
            </a:r>
            <a:r>
              <a:rPr lang="en-US" sz="3100" b="1" i="1" dirty="0" smtClean="0">
                <a:solidFill>
                  <a:srgbClr val="FF0000"/>
                </a:solidFill>
              </a:rPr>
              <a:t> and Mims,1979)</a:t>
            </a:r>
            <a:endParaRPr lang="en-US" sz="3100" i="1" dirty="0">
              <a:solidFill>
                <a:srgbClr val="FF0000"/>
              </a:solidFill>
            </a:endParaRPr>
          </a:p>
        </p:txBody>
      </p:sp>
      <p:sp>
        <p:nvSpPr>
          <p:cNvPr id="3" name="Content Placeholder 2"/>
          <p:cNvSpPr>
            <a:spLocks noGrp="1"/>
          </p:cNvSpPr>
          <p:nvPr>
            <p:ph idx="1"/>
          </p:nvPr>
        </p:nvSpPr>
        <p:spPr>
          <a:xfrm>
            <a:off x="838200" y="2286000"/>
            <a:ext cx="7315200" cy="4038600"/>
          </a:xfrm>
        </p:spPr>
        <p:txBody>
          <a:bodyPr>
            <a:normAutofit/>
          </a:bodyPr>
          <a:lstStyle/>
          <a:p>
            <a:r>
              <a:rPr lang="en-US" dirty="0" smtClean="0">
                <a:solidFill>
                  <a:srgbClr val="0000FF"/>
                </a:solidFill>
              </a:rPr>
              <a:t>Kingdom: </a:t>
            </a:r>
            <a:r>
              <a:rPr lang="en-US" b="1" dirty="0" err="1" smtClean="0">
                <a:solidFill>
                  <a:srgbClr val="0000FF"/>
                </a:solidFill>
              </a:rPr>
              <a:t>Mycetae</a:t>
            </a:r>
            <a:r>
              <a:rPr lang="en-US" b="1" dirty="0" smtClean="0">
                <a:solidFill>
                  <a:srgbClr val="0000FF"/>
                </a:solidFill>
              </a:rPr>
              <a:t> </a:t>
            </a:r>
            <a:endParaRPr lang="en-US" dirty="0" smtClean="0">
              <a:solidFill>
                <a:srgbClr val="0000FF"/>
              </a:solidFill>
            </a:endParaRPr>
          </a:p>
          <a:p>
            <a:pPr algn="just"/>
            <a:r>
              <a:rPr lang="en-US" dirty="0" smtClean="0">
                <a:solidFill>
                  <a:srgbClr val="0000FF"/>
                </a:solidFill>
              </a:rPr>
              <a:t>Division: </a:t>
            </a:r>
            <a:r>
              <a:rPr lang="en-US" b="1" dirty="0" err="1" smtClean="0">
                <a:solidFill>
                  <a:srgbClr val="0000FF"/>
                </a:solidFill>
              </a:rPr>
              <a:t>Mastigomycota</a:t>
            </a:r>
            <a:r>
              <a:rPr lang="en-US" b="1" dirty="0" smtClean="0">
                <a:solidFill>
                  <a:srgbClr val="0000FF"/>
                </a:solidFill>
              </a:rPr>
              <a:t> </a:t>
            </a:r>
            <a:endParaRPr lang="en-US" dirty="0" smtClean="0">
              <a:solidFill>
                <a:srgbClr val="0000FF"/>
              </a:solidFill>
            </a:endParaRPr>
          </a:p>
          <a:p>
            <a:r>
              <a:rPr lang="en-US" dirty="0" smtClean="0">
                <a:solidFill>
                  <a:srgbClr val="0000FF"/>
                </a:solidFill>
              </a:rPr>
              <a:t>Subdivision: </a:t>
            </a:r>
            <a:r>
              <a:rPr lang="en-US" b="1" dirty="0" err="1" smtClean="0">
                <a:solidFill>
                  <a:srgbClr val="0000FF"/>
                </a:solidFill>
              </a:rPr>
              <a:t>Diplomastigomycotina</a:t>
            </a:r>
            <a:endParaRPr lang="en-US" dirty="0" smtClean="0">
              <a:solidFill>
                <a:srgbClr val="0000FF"/>
              </a:solidFill>
            </a:endParaRPr>
          </a:p>
          <a:p>
            <a:r>
              <a:rPr lang="en-US" dirty="0" smtClean="0">
                <a:solidFill>
                  <a:srgbClr val="0000FF"/>
                </a:solidFill>
              </a:rPr>
              <a:t>Class: </a:t>
            </a:r>
            <a:r>
              <a:rPr lang="en-US" b="1" dirty="0" err="1" smtClean="0">
                <a:solidFill>
                  <a:srgbClr val="0000FF"/>
                </a:solidFill>
              </a:rPr>
              <a:t>Oomycetes</a:t>
            </a:r>
            <a:endParaRPr lang="en-US" dirty="0" smtClean="0">
              <a:solidFill>
                <a:srgbClr val="0000FF"/>
              </a:solidFill>
            </a:endParaRPr>
          </a:p>
          <a:p>
            <a:r>
              <a:rPr lang="en-US" dirty="0" smtClean="0">
                <a:solidFill>
                  <a:srgbClr val="0000FF"/>
                </a:solidFill>
              </a:rPr>
              <a:t>Order:</a:t>
            </a:r>
            <a:r>
              <a:rPr lang="en-US" b="1" dirty="0" smtClean="0">
                <a:solidFill>
                  <a:srgbClr val="0000FF"/>
                </a:solidFill>
              </a:rPr>
              <a:t> </a:t>
            </a:r>
            <a:r>
              <a:rPr lang="en-US" b="1" dirty="0" err="1" smtClean="0">
                <a:solidFill>
                  <a:srgbClr val="0000FF"/>
                </a:solidFill>
              </a:rPr>
              <a:t>Perenosporales</a:t>
            </a:r>
            <a:r>
              <a:rPr lang="en-US" b="1" dirty="0" smtClean="0">
                <a:solidFill>
                  <a:srgbClr val="0000FF"/>
                </a:solidFill>
              </a:rPr>
              <a:t> </a:t>
            </a:r>
            <a:endParaRPr lang="en-US" dirty="0" smtClean="0">
              <a:solidFill>
                <a:srgbClr val="0000FF"/>
              </a:solidFill>
            </a:endParaRPr>
          </a:p>
          <a:p>
            <a:r>
              <a:rPr lang="en-US" dirty="0" smtClean="0">
                <a:solidFill>
                  <a:srgbClr val="0000FF"/>
                </a:solidFill>
              </a:rPr>
              <a:t>Family: </a:t>
            </a:r>
            <a:r>
              <a:rPr lang="en-US" b="1" dirty="0" err="1" smtClean="0">
                <a:solidFill>
                  <a:srgbClr val="0000FF"/>
                </a:solidFill>
              </a:rPr>
              <a:t>Albuginaceae</a:t>
            </a:r>
            <a:r>
              <a:rPr lang="en-US" b="1" dirty="0" smtClean="0">
                <a:solidFill>
                  <a:srgbClr val="0000FF"/>
                </a:solidFill>
              </a:rPr>
              <a:t> </a:t>
            </a:r>
          </a:p>
          <a:p>
            <a:r>
              <a:rPr lang="en-US" dirty="0" smtClean="0">
                <a:solidFill>
                  <a:srgbClr val="0000FF"/>
                </a:solidFill>
              </a:rPr>
              <a:t>Genus: </a:t>
            </a:r>
            <a:r>
              <a:rPr lang="en-US" b="1" dirty="0" err="1" smtClean="0">
                <a:solidFill>
                  <a:srgbClr val="0000FF"/>
                </a:solidFill>
              </a:rPr>
              <a:t>Albugo</a:t>
            </a:r>
            <a:endParaRPr lang="en-US" dirty="0" smtClean="0">
              <a:solidFill>
                <a:srgbClr val="0000FF"/>
              </a:solidFill>
            </a:endParaRPr>
          </a:p>
          <a:p>
            <a:r>
              <a:rPr lang="en-US" dirty="0" smtClean="0">
                <a:solidFill>
                  <a:srgbClr val="0000FF"/>
                </a:solidFill>
              </a:rPr>
              <a:t>Species: </a:t>
            </a:r>
            <a:r>
              <a:rPr lang="en-US" b="1" i="1" dirty="0" err="1" smtClean="0">
                <a:solidFill>
                  <a:srgbClr val="0000FF"/>
                </a:solidFill>
              </a:rPr>
              <a:t>Albugo</a:t>
            </a:r>
            <a:r>
              <a:rPr lang="en-US" b="1" i="1" dirty="0" smtClean="0">
                <a:solidFill>
                  <a:srgbClr val="0000FF"/>
                </a:solidFill>
              </a:rPr>
              <a:t> </a:t>
            </a:r>
            <a:r>
              <a:rPr lang="en-US" b="1" i="1" dirty="0" err="1" smtClean="0">
                <a:solidFill>
                  <a:srgbClr val="0000FF"/>
                </a:solidFill>
              </a:rPr>
              <a:t>candida</a:t>
            </a:r>
            <a:endParaRPr lang="en-US" dirty="0" smtClean="0">
              <a:solidFill>
                <a:srgbClr val="0000FF"/>
              </a:solidFill>
            </a:endParaRPr>
          </a:p>
          <a:p>
            <a:endParaRPr lang="en-U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sktop\download (3).jpg"/>
          <p:cNvPicPr>
            <a:picLocks noChangeAspect="1" noChangeArrowheads="1"/>
          </p:cNvPicPr>
          <p:nvPr/>
        </p:nvPicPr>
        <p:blipFill>
          <a:blip r:embed="rId2"/>
          <a:srcRect/>
          <a:stretch>
            <a:fillRect/>
          </a:stretch>
        </p:blipFill>
        <p:spPr bwMode="auto">
          <a:xfrm>
            <a:off x="1859643" y="1371600"/>
            <a:ext cx="6102804" cy="4343400"/>
          </a:xfrm>
          <a:prstGeom prst="rect">
            <a:avLst/>
          </a:prstGeom>
          <a:noFill/>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rmAutofit fontScale="90000"/>
          </a:bodyPr>
          <a:lstStyle/>
          <a:p>
            <a:r>
              <a:rPr lang="en-US" b="1" dirty="0" smtClean="0">
                <a:solidFill>
                  <a:srgbClr val="FF0000"/>
                </a:solidFill>
              </a:rPr>
              <a:t>Germination of Sporangia</a:t>
            </a:r>
            <a:endParaRPr lang="en-US" b="1" dirty="0">
              <a:solidFill>
                <a:srgbClr val="FF0000"/>
              </a:solidFill>
            </a:endParaRPr>
          </a:p>
        </p:txBody>
      </p:sp>
      <p:sp>
        <p:nvSpPr>
          <p:cNvPr id="3" name="Content Placeholder 2"/>
          <p:cNvSpPr>
            <a:spLocks noGrp="1"/>
          </p:cNvSpPr>
          <p:nvPr>
            <p:ph idx="1"/>
          </p:nvPr>
        </p:nvSpPr>
        <p:spPr>
          <a:xfrm>
            <a:off x="457200" y="1600200"/>
            <a:ext cx="8229600" cy="4800600"/>
          </a:xfrm>
        </p:spPr>
        <p:txBody>
          <a:bodyPr>
            <a:normAutofit/>
          </a:bodyPr>
          <a:lstStyle/>
          <a:p>
            <a:pPr algn="just">
              <a:buNone/>
            </a:pPr>
            <a:r>
              <a:rPr lang="en-US" dirty="0" smtClean="0"/>
              <a:t>		</a:t>
            </a:r>
            <a:r>
              <a:rPr lang="en-US" dirty="0" smtClean="0">
                <a:solidFill>
                  <a:srgbClr val="0000FF"/>
                </a:solidFill>
              </a:rPr>
              <a:t>Initially the sporangia get separated by drying of </a:t>
            </a:r>
            <a:r>
              <a:rPr lang="en-US" dirty="0" err="1" smtClean="0">
                <a:solidFill>
                  <a:srgbClr val="0000FF"/>
                </a:solidFill>
              </a:rPr>
              <a:t>mucilagenous</a:t>
            </a:r>
            <a:r>
              <a:rPr lang="en-US" dirty="0" smtClean="0">
                <a:solidFill>
                  <a:srgbClr val="0000FF"/>
                </a:solidFill>
              </a:rPr>
              <a:t> disc (</a:t>
            </a:r>
            <a:r>
              <a:rPr lang="en-US" dirty="0" err="1" smtClean="0">
                <a:solidFill>
                  <a:srgbClr val="0000FF"/>
                </a:solidFill>
              </a:rPr>
              <a:t>disjunctor</a:t>
            </a:r>
            <a:r>
              <a:rPr lang="en-US" dirty="0" smtClean="0">
                <a:solidFill>
                  <a:srgbClr val="0000FF"/>
                </a:solidFill>
              </a:rPr>
              <a:t>). The sporangia are blown by wind or washed away by rain water. When they falls on suitable host, they start germinating under moist condition and low temperature</a:t>
            </a:r>
            <a:r>
              <a:rPr lang="en-US" dirty="0" smtClean="0"/>
              <a:t>. </a:t>
            </a:r>
            <a:r>
              <a:rPr lang="en-US" dirty="0" smtClean="0">
                <a:solidFill>
                  <a:srgbClr val="0000FF"/>
                </a:solidFill>
              </a:rPr>
              <a:t>Each sporangium behave as </a:t>
            </a:r>
            <a:r>
              <a:rPr lang="en-US" b="1" dirty="0" smtClean="0">
                <a:solidFill>
                  <a:srgbClr val="0000FF"/>
                </a:solidFill>
              </a:rPr>
              <a:t>zoosporangium</a:t>
            </a:r>
            <a:r>
              <a:rPr lang="en-US" dirty="0" smtClean="0">
                <a:solidFill>
                  <a:srgbClr val="0000FF"/>
                </a:solidFill>
              </a:rPr>
              <a:t>. It absorb water and swells. Its multinucleate protoplast undergoes cleavage, soon it divides to form 4-12 </a:t>
            </a:r>
            <a:r>
              <a:rPr lang="en-US" dirty="0" err="1" smtClean="0">
                <a:solidFill>
                  <a:srgbClr val="0000FF"/>
                </a:solidFill>
              </a:rPr>
              <a:t>uninucleate</a:t>
            </a:r>
            <a:r>
              <a:rPr lang="en-US" dirty="0" smtClean="0">
                <a:solidFill>
                  <a:srgbClr val="0000FF"/>
                </a:solidFill>
              </a:rPr>
              <a:t> daughter protoplasts. Each daughter protoplast develops into biflagellate zoospore.</a:t>
            </a:r>
            <a:endParaRPr lang="en-US"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Development and structure of Zoospore</a:t>
            </a:r>
            <a:endParaRPr lang="en-US" b="1" dirty="0">
              <a:solidFill>
                <a:srgbClr val="FF0000"/>
              </a:solidFill>
            </a:endParaRPr>
          </a:p>
        </p:txBody>
      </p:sp>
      <p:pic>
        <p:nvPicPr>
          <p:cNvPr id="1026" name="Picture 2" descr="C:\Users\abc\Downloads\1602831115293.jpg"/>
          <p:cNvPicPr>
            <a:picLocks noGrp="1" noChangeAspect="1" noChangeArrowheads="1"/>
          </p:cNvPicPr>
          <p:nvPr>
            <p:ph idx="1"/>
          </p:nvPr>
        </p:nvPicPr>
        <p:blipFill>
          <a:blip r:embed="rId2" cstate="print">
            <a:duotone>
              <a:prstClr val="black"/>
              <a:schemeClr val="accent4">
                <a:tint val="45000"/>
                <a:satMod val="400000"/>
              </a:schemeClr>
            </a:duotone>
          </a:blip>
          <a:srcRect/>
          <a:stretch>
            <a:fillRect/>
          </a:stretch>
        </p:blipFill>
        <p:spPr bwMode="auto">
          <a:xfrm rot="16200000">
            <a:off x="2595696" y="452304"/>
            <a:ext cx="3886200" cy="6486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lstStyle/>
          <a:p>
            <a:r>
              <a:rPr lang="en-US" b="1" dirty="0" smtClean="0">
                <a:solidFill>
                  <a:srgbClr val="FF0000"/>
                </a:solidFill>
              </a:rPr>
              <a:t>Liberation of Zoospore</a:t>
            </a:r>
            <a:endParaRPr lang="en-US" b="1" dirty="0">
              <a:solidFill>
                <a:srgbClr val="FF0000"/>
              </a:solidFill>
            </a:endParaRPr>
          </a:p>
        </p:txBody>
      </p:sp>
      <p:sp>
        <p:nvSpPr>
          <p:cNvPr id="3" name="Content Placeholder 2"/>
          <p:cNvSpPr>
            <a:spLocks noGrp="1"/>
          </p:cNvSpPr>
          <p:nvPr>
            <p:ph idx="1"/>
          </p:nvPr>
        </p:nvSpPr>
        <p:spPr>
          <a:xfrm>
            <a:off x="457200" y="2514600"/>
            <a:ext cx="8229600" cy="3611563"/>
          </a:xfrm>
        </p:spPr>
        <p:txBody>
          <a:bodyPr/>
          <a:lstStyle/>
          <a:p>
            <a:pPr algn="just">
              <a:buNone/>
            </a:pPr>
            <a:r>
              <a:rPr lang="en-US" dirty="0" smtClean="0"/>
              <a:t>		</a:t>
            </a:r>
            <a:r>
              <a:rPr lang="en-US" dirty="0" smtClean="0">
                <a:solidFill>
                  <a:srgbClr val="0000FF"/>
                </a:solidFill>
              </a:rPr>
              <a:t>The inner membrane of zoosporangium develops a papilla which enlarges into a vesicle. The zoospore first liberate into vesicle. The vesicle is thin, it soon dissolves so that zoospores get released in a film of water. They swim in water with the help of flagella.</a:t>
            </a:r>
            <a:endParaRPr lang="en-US" dirty="0">
              <a:solidFill>
                <a:srgbClr val="0000FF"/>
              </a:solidFill>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b="1" dirty="0" smtClean="0">
                <a:solidFill>
                  <a:srgbClr val="FF0000"/>
                </a:solidFill>
              </a:rPr>
              <a:t>Structure of Zoospore</a:t>
            </a:r>
            <a:endParaRPr lang="en-US" dirty="0"/>
          </a:p>
        </p:txBody>
      </p:sp>
      <p:sp>
        <p:nvSpPr>
          <p:cNvPr id="3" name="Content Placeholder 2"/>
          <p:cNvSpPr>
            <a:spLocks noGrp="1"/>
          </p:cNvSpPr>
          <p:nvPr>
            <p:ph idx="1"/>
          </p:nvPr>
        </p:nvSpPr>
        <p:spPr>
          <a:xfrm>
            <a:off x="533400" y="2438400"/>
            <a:ext cx="8229600" cy="3124200"/>
          </a:xfrm>
        </p:spPr>
        <p:txBody>
          <a:bodyPr/>
          <a:lstStyle/>
          <a:p>
            <a:pPr algn="just">
              <a:buNone/>
            </a:pPr>
            <a:r>
              <a:rPr lang="en-US" dirty="0" smtClean="0">
                <a:solidFill>
                  <a:srgbClr val="0000FF"/>
                </a:solidFill>
              </a:rPr>
              <a:t>		Each Zoospore is unicellular, </a:t>
            </a:r>
            <a:r>
              <a:rPr lang="en-US" dirty="0" err="1" smtClean="0">
                <a:solidFill>
                  <a:srgbClr val="0000FF"/>
                </a:solidFill>
              </a:rPr>
              <a:t>uninucleate</a:t>
            </a:r>
            <a:r>
              <a:rPr lang="en-US" dirty="0" smtClean="0">
                <a:solidFill>
                  <a:srgbClr val="0000FF"/>
                </a:solidFill>
              </a:rPr>
              <a:t> and kidney shaped. It is protected by single layered wall. It is biflagellate. One flagellum is short , hairy tinsel type while other is long, smooth whiplash type.</a:t>
            </a:r>
            <a:endParaRPr lang="en-US" dirty="0"/>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b="1" dirty="0" smtClean="0">
                <a:solidFill>
                  <a:srgbClr val="FF0000"/>
                </a:solidFill>
              </a:rPr>
              <a:t>Germination of Zoospore</a:t>
            </a:r>
            <a:endParaRPr lang="en-US" b="1" dirty="0">
              <a:solidFill>
                <a:srgbClr val="FF0000"/>
              </a:solidFill>
            </a:endParaRPr>
          </a:p>
        </p:txBody>
      </p:sp>
      <p:sp>
        <p:nvSpPr>
          <p:cNvPr id="3" name="Content Placeholder 2"/>
          <p:cNvSpPr>
            <a:spLocks noGrp="1"/>
          </p:cNvSpPr>
          <p:nvPr>
            <p:ph idx="1"/>
          </p:nvPr>
        </p:nvSpPr>
        <p:spPr>
          <a:xfrm>
            <a:off x="533400" y="2133600"/>
            <a:ext cx="8229600" cy="3276600"/>
          </a:xfrm>
        </p:spPr>
        <p:txBody>
          <a:bodyPr/>
          <a:lstStyle/>
          <a:p>
            <a:pPr algn="just">
              <a:buNone/>
            </a:pPr>
            <a:r>
              <a:rPr lang="en-US" dirty="0" smtClean="0">
                <a:solidFill>
                  <a:srgbClr val="0000FF"/>
                </a:solidFill>
              </a:rPr>
              <a:t>		On reaching on suitable host, the zoospore withdraw their flagella and get encysted. They germinate by producing germ tube under the influence of high humidity. The germ tube penetrate in to host tissue through stomata and it grows rapidly in to new </a:t>
            </a:r>
            <a:r>
              <a:rPr lang="en-US" dirty="0" err="1" smtClean="0">
                <a:solidFill>
                  <a:srgbClr val="0000FF"/>
                </a:solidFill>
              </a:rPr>
              <a:t>mycellium</a:t>
            </a:r>
            <a:r>
              <a:rPr lang="en-US" dirty="0" smtClean="0">
                <a:solidFill>
                  <a:srgbClr val="0000FF"/>
                </a:solidFill>
              </a:rPr>
              <a:t>.</a:t>
            </a:r>
            <a:endParaRPr lang="en-US" dirty="0"/>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b="1" dirty="0" smtClean="0">
                <a:solidFill>
                  <a:srgbClr val="FF0000"/>
                </a:solidFill>
              </a:rPr>
              <a:t>Asexual Reproduction in </a:t>
            </a:r>
            <a:r>
              <a:rPr lang="en-US" sz="3200" b="1" dirty="0" err="1" smtClean="0">
                <a:solidFill>
                  <a:srgbClr val="FF0000"/>
                </a:solidFill>
              </a:rPr>
              <a:t>Albugo</a:t>
            </a:r>
            <a:r>
              <a:rPr lang="en-US" sz="3200" b="1" dirty="0" smtClean="0">
                <a:solidFill>
                  <a:srgbClr val="FF0000"/>
                </a:solidFill>
              </a:rPr>
              <a:t> </a:t>
            </a:r>
            <a:r>
              <a:rPr lang="en-US" sz="2400" b="1" dirty="0" smtClean="0">
                <a:solidFill>
                  <a:srgbClr val="FF0000"/>
                </a:solidFill>
              </a:rPr>
              <a:t>(Graphic life cycle)</a:t>
            </a:r>
            <a:endParaRPr lang="en-US" sz="2400" b="1" dirty="0">
              <a:solidFill>
                <a:srgbClr val="FF0000"/>
              </a:solidFill>
            </a:endParaRPr>
          </a:p>
        </p:txBody>
      </p:sp>
      <p:pic>
        <p:nvPicPr>
          <p:cNvPr id="3" name="image5.jpeg"/>
          <p:cNvPicPr/>
          <p:nvPr/>
        </p:nvPicPr>
        <p:blipFill>
          <a:blip r:embed="rId2" cstate="print">
            <a:duotone>
              <a:prstClr val="black"/>
              <a:schemeClr val="accent6">
                <a:tint val="45000"/>
                <a:satMod val="400000"/>
              </a:schemeClr>
            </a:duotone>
          </a:blip>
          <a:srcRect r="50953"/>
          <a:stretch>
            <a:fillRect/>
          </a:stretch>
        </p:blipFill>
        <p:spPr>
          <a:xfrm>
            <a:off x="1905000" y="1143000"/>
            <a:ext cx="50292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FF0000"/>
                </a:solidFill>
              </a:rPr>
              <a:t>Sexual  Reproduction</a:t>
            </a:r>
            <a:endParaRPr lang="en-US" b="1" dirty="0">
              <a:solidFill>
                <a:srgbClr val="FF0000"/>
              </a:solidFill>
            </a:endParaRPr>
          </a:p>
        </p:txBody>
      </p:sp>
      <p:sp>
        <p:nvSpPr>
          <p:cNvPr id="3" name="Content Placeholder 2"/>
          <p:cNvSpPr>
            <a:spLocks noGrp="1"/>
          </p:cNvSpPr>
          <p:nvPr>
            <p:ph idx="1"/>
          </p:nvPr>
        </p:nvSpPr>
        <p:spPr>
          <a:xfrm>
            <a:off x="457200" y="1752600"/>
            <a:ext cx="8229600" cy="4373563"/>
          </a:xfrm>
        </p:spPr>
        <p:txBody>
          <a:bodyPr>
            <a:normAutofit lnSpcReduction="10000"/>
          </a:bodyPr>
          <a:lstStyle/>
          <a:p>
            <a:pPr lvl="1" algn="just">
              <a:buFont typeface="Wingdings" pitchFamily="2" charset="2"/>
              <a:buChar char="§"/>
            </a:pPr>
            <a:r>
              <a:rPr lang="en-US" sz="3200" dirty="0" smtClean="0">
                <a:solidFill>
                  <a:srgbClr val="0000FF"/>
                </a:solidFill>
              </a:rPr>
              <a:t>It takes place when the growing season comes to an end. The mycelium penetrates into the deeper tissues of the host.</a:t>
            </a:r>
          </a:p>
          <a:p>
            <a:pPr lvl="1" algn="just">
              <a:buFont typeface="Wingdings" pitchFamily="2" charset="2"/>
              <a:buChar char="§"/>
            </a:pPr>
            <a:r>
              <a:rPr lang="en-US" sz="3200" dirty="0" smtClean="0">
                <a:solidFill>
                  <a:srgbClr val="0000FF"/>
                </a:solidFill>
              </a:rPr>
              <a:t>The sexual reproduction is </a:t>
            </a:r>
            <a:r>
              <a:rPr lang="en-US" sz="3200" dirty="0" err="1" smtClean="0">
                <a:solidFill>
                  <a:srgbClr val="0000FF"/>
                </a:solidFill>
              </a:rPr>
              <a:t>oogamous</a:t>
            </a:r>
            <a:r>
              <a:rPr lang="en-US" sz="3200" dirty="0" smtClean="0">
                <a:solidFill>
                  <a:srgbClr val="0000FF"/>
                </a:solidFill>
              </a:rPr>
              <a:t> type. </a:t>
            </a:r>
          </a:p>
          <a:p>
            <a:pPr lvl="1" algn="just">
              <a:buFont typeface="Wingdings" pitchFamily="2" charset="2"/>
              <a:buChar char="§"/>
            </a:pPr>
            <a:r>
              <a:rPr lang="en-US" sz="3200" dirty="0" smtClean="0">
                <a:solidFill>
                  <a:srgbClr val="0000FF"/>
                </a:solidFill>
              </a:rPr>
              <a:t>The male sex organ is called </a:t>
            </a:r>
            <a:r>
              <a:rPr lang="en-US" sz="3200" b="1" dirty="0" err="1" smtClean="0">
                <a:solidFill>
                  <a:srgbClr val="0000FF"/>
                </a:solidFill>
              </a:rPr>
              <a:t>antheridium</a:t>
            </a:r>
            <a:r>
              <a:rPr lang="en-US" sz="3200" b="1" dirty="0" smtClean="0">
                <a:solidFill>
                  <a:srgbClr val="0000FF"/>
                </a:solidFill>
              </a:rPr>
              <a:t> </a:t>
            </a:r>
            <a:r>
              <a:rPr lang="en-US" sz="3200" dirty="0" smtClean="0">
                <a:solidFill>
                  <a:srgbClr val="0000FF"/>
                </a:solidFill>
              </a:rPr>
              <a:t>and </a:t>
            </a:r>
            <a:r>
              <a:rPr lang="en-US" sz="3200" b="1" dirty="0" err="1" smtClean="0">
                <a:solidFill>
                  <a:srgbClr val="0000FF"/>
                </a:solidFill>
              </a:rPr>
              <a:t>oogonium</a:t>
            </a:r>
            <a:r>
              <a:rPr lang="en-US" sz="3200" b="1" dirty="0" smtClean="0">
                <a:solidFill>
                  <a:srgbClr val="0000FF"/>
                </a:solidFill>
              </a:rPr>
              <a:t> </a:t>
            </a:r>
            <a:r>
              <a:rPr lang="en-US" sz="3200" dirty="0" smtClean="0">
                <a:solidFill>
                  <a:srgbClr val="0000FF"/>
                </a:solidFill>
              </a:rPr>
              <a:t>represent the female sex organ</a:t>
            </a:r>
          </a:p>
          <a:p>
            <a:endParaRPr lang="en-US"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Male sex organs (Antheridia)</a:t>
            </a:r>
            <a:endParaRPr lang="en-US" dirty="0">
              <a:solidFill>
                <a:srgbClr val="FF0000"/>
              </a:solidFill>
            </a:endParaRPr>
          </a:p>
        </p:txBody>
      </p:sp>
      <p:sp>
        <p:nvSpPr>
          <p:cNvPr id="3" name="Content Placeholder 2"/>
          <p:cNvSpPr>
            <a:spLocks noGrp="1"/>
          </p:cNvSpPr>
          <p:nvPr>
            <p:ph idx="1"/>
          </p:nvPr>
        </p:nvSpPr>
        <p:spPr/>
        <p:txBody>
          <a:bodyPr/>
          <a:lstStyle/>
          <a:p>
            <a:pPr algn="just">
              <a:buNone/>
            </a:pPr>
            <a:r>
              <a:rPr lang="en-US" dirty="0" smtClean="0">
                <a:solidFill>
                  <a:srgbClr val="0000FF"/>
                </a:solidFill>
              </a:rPr>
              <a:t>		It is elongated, club shaped and multinucleate structure.  In some cases, only one nuclei remain functional but in some, many can remain functional. All the nuclei are haploid. Many nuclei with cytoplasm migrate to club shaped body. Then it cut off by formation of transverse septum. Each </a:t>
            </a:r>
            <a:r>
              <a:rPr lang="en-US" dirty="0" err="1" smtClean="0">
                <a:solidFill>
                  <a:srgbClr val="0000FF"/>
                </a:solidFill>
              </a:rPr>
              <a:t>antheridium</a:t>
            </a:r>
            <a:r>
              <a:rPr lang="en-US" dirty="0" smtClean="0">
                <a:solidFill>
                  <a:srgbClr val="0000FF"/>
                </a:solidFill>
              </a:rPr>
              <a:t> develops at terminal end of male </a:t>
            </a:r>
            <a:r>
              <a:rPr lang="en-US" dirty="0" err="1" smtClean="0">
                <a:solidFill>
                  <a:srgbClr val="0000FF"/>
                </a:solidFill>
              </a:rPr>
              <a:t>hyphae</a:t>
            </a:r>
            <a:r>
              <a:rPr lang="en-US" dirty="0" smtClean="0">
                <a:solidFill>
                  <a:srgbClr val="0000FF"/>
                </a:solidFill>
              </a:rPr>
              <a:t> which lies close to </a:t>
            </a:r>
            <a:r>
              <a:rPr lang="en-US" dirty="0" err="1" smtClean="0">
                <a:solidFill>
                  <a:srgbClr val="0000FF"/>
                </a:solidFill>
              </a:rPr>
              <a:t>oogonium</a:t>
            </a:r>
            <a:r>
              <a:rPr lang="en-US" dirty="0" smtClean="0">
                <a:solidFill>
                  <a:srgbClr val="0000FF"/>
                </a:solidFill>
              </a:rPr>
              <a:t>. </a:t>
            </a:r>
          </a:p>
          <a:p>
            <a:endParaRPr lang="en-US"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95600" y="5867400"/>
            <a:ext cx="4383088" cy="423862"/>
          </a:xfrm>
        </p:spPr>
        <p:txBody>
          <a:bodyPr>
            <a:normAutofit/>
          </a:bodyPr>
          <a:lstStyle/>
          <a:p>
            <a:r>
              <a:rPr lang="en-US" sz="2000" b="1" dirty="0" smtClean="0">
                <a:solidFill>
                  <a:srgbClr val="0000FF"/>
                </a:solidFill>
              </a:rPr>
              <a:t>Sex  Organs in  </a:t>
            </a:r>
            <a:r>
              <a:rPr lang="en-US" sz="2000" b="1" i="1" dirty="0" err="1" smtClean="0">
                <a:solidFill>
                  <a:srgbClr val="0000FF"/>
                </a:solidFill>
              </a:rPr>
              <a:t>Albugo</a:t>
            </a:r>
            <a:r>
              <a:rPr lang="en-US" sz="2000" b="1" i="1" dirty="0" smtClean="0">
                <a:solidFill>
                  <a:srgbClr val="0000FF"/>
                </a:solidFill>
              </a:rPr>
              <a:t>  </a:t>
            </a:r>
            <a:r>
              <a:rPr lang="en-US" sz="2000" b="1" i="1" dirty="0" err="1" smtClean="0">
                <a:solidFill>
                  <a:srgbClr val="0000FF"/>
                </a:solidFill>
              </a:rPr>
              <a:t>candida</a:t>
            </a:r>
            <a:endParaRPr lang="en-US" sz="2000" b="1" i="1" dirty="0">
              <a:solidFill>
                <a:srgbClr val="0000FF"/>
              </a:solidFill>
            </a:endParaRPr>
          </a:p>
        </p:txBody>
      </p:sp>
      <p:pic>
        <p:nvPicPr>
          <p:cNvPr id="5" name="Picture Placeholder 4" descr="C:\Users\a\Desktop\clip_image009_thumb2_thumb-2.jpg"/>
          <p:cNvPicPr>
            <a:picLocks noGrp="1"/>
          </p:cNvPicPr>
          <p:nvPr>
            <p:ph type="pic" idx="1"/>
          </p:nvPr>
        </p:nvPicPr>
        <p:blipFill>
          <a:blip r:embed="rId2">
            <a:duotone>
              <a:prstClr val="black"/>
              <a:schemeClr val="accent4">
                <a:tint val="45000"/>
                <a:satMod val="400000"/>
              </a:schemeClr>
            </a:duotone>
          </a:blip>
          <a:srcRect t="5472" b="5472"/>
          <a:stretch>
            <a:fillRect/>
          </a:stretch>
        </p:blipFill>
        <p:spPr bwMode="auto">
          <a:xfrm rot="420000">
            <a:off x="2279781" y="1409725"/>
            <a:ext cx="4617720"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3200" b="1" dirty="0" err="1" smtClean="0">
                <a:solidFill>
                  <a:srgbClr val="FF0000"/>
                </a:solidFill>
              </a:rPr>
              <a:t>Occurance</a:t>
            </a:r>
            <a:r>
              <a:rPr lang="en-US" sz="3200" b="1" dirty="0" smtClean="0">
                <a:solidFill>
                  <a:srgbClr val="FF0000"/>
                </a:solidFill>
              </a:rPr>
              <a:t> </a:t>
            </a:r>
            <a:r>
              <a:rPr lang="en-US" sz="3200" b="1" dirty="0" smtClean="0">
                <a:solidFill>
                  <a:srgbClr val="FF0000"/>
                </a:solidFill>
              </a:rPr>
              <a:t>of </a:t>
            </a:r>
            <a:r>
              <a:rPr lang="en-US" sz="3200" b="1" i="1" dirty="0" err="1" smtClean="0">
                <a:solidFill>
                  <a:srgbClr val="FF0000"/>
                </a:solidFill>
              </a:rPr>
              <a:t>Albugo</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457200" y="838200"/>
            <a:ext cx="8229600" cy="5638800"/>
          </a:xfrm>
        </p:spPr>
        <p:txBody>
          <a:bodyPr>
            <a:normAutofit/>
          </a:bodyPr>
          <a:lstStyle/>
          <a:p>
            <a:pPr algn="just"/>
            <a:r>
              <a:rPr lang="en-US" b="1" i="1" dirty="0" err="1" smtClean="0">
                <a:solidFill>
                  <a:srgbClr val="0000FF"/>
                </a:solidFill>
              </a:rPr>
              <a:t>Albugo</a:t>
            </a:r>
            <a:r>
              <a:rPr lang="en-US" b="1" i="1" dirty="0" smtClean="0">
                <a:solidFill>
                  <a:srgbClr val="0000FF"/>
                </a:solidFill>
              </a:rPr>
              <a:t> </a:t>
            </a:r>
            <a:r>
              <a:rPr lang="en-US" dirty="0" smtClean="0">
                <a:solidFill>
                  <a:srgbClr val="0000FF"/>
                </a:solidFill>
              </a:rPr>
              <a:t>(means white in Latin), the only genus of family </a:t>
            </a:r>
            <a:r>
              <a:rPr lang="en-US" i="1" dirty="0" err="1" smtClean="0">
                <a:solidFill>
                  <a:srgbClr val="0000FF"/>
                </a:solidFill>
              </a:rPr>
              <a:t>Albuginaceae</a:t>
            </a:r>
            <a:r>
              <a:rPr lang="en-US" i="1" dirty="0" smtClean="0">
                <a:solidFill>
                  <a:srgbClr val="0000FF"/>
                </a:solidFill>
              </a:rPr>
              <a:t> </a:t>
            </a:r>
            <a:r>
              <a:rPr lang="en-US" dirty="0" smtClean="0">
                <a:solidFill>
                  <a:srgbClr val="0000FF"/>
                </a:solidFill>
              </a:rPr>
              <a:t>is represented by more than 30 species. It is an </a:t>
            </a:r>
            <a:r>
              <a:rPr lang="en-US" b="1" dirty="0" smtClean="0">
                <a:solidFill>
                  <a:srgbClr val="0000FF"/>
                </a:solidFill>
              </a:rPr>
              <a:t>obligate parasite </a:t>
            </a:r>
            <a:r>
              <a:rPr lang="en-US" dirty="0" smtClean="0">
                <a:solidFill>
                  <a:srgbClr val="0000FF"/>
                </a:solidFill>
              </a:rPr>
              <a:t>(survive only on host plant) distributed all over the world.</a:t>
            </a:r>
          </a:p>
          <a:p>
            <a:pPr lvl="0"/>
            <a:r>
              <a:rPr lang="en-US" dirty="0" smtClean="0">
                <a:solidFill>
                  <a:srgbClr val="0000FF"/>
                </a:solidFill>
              </a:rPr>
              <a:t>This genus is represented by 30 species distributed all around the world</a:t>
            </a:r>
          </a:p>
          <a:p>
            <a:pPr lvl="0"/>
            <a:r>
              <a:rPr lang="en-US" dirty="0" smtClean="0">
                <a:solidFill>
                  <a:srgbClr val="0000FF"/>
                </a:solidFill>
              </a:rPr>
              <a:t>They are all obligate parasite.</a:t>
            </a:r>
          </a:p>
          <a:p>
            <a:pPr lvl="0"/>
            <a:r>
              <a:rPr lang="en-US" b="1" i="1" dirty="0" err="1" smtClean="0">
                <a:solidFill>
                  <a:srgbClr val="0000FF"/>
                </a:solidFill>
              </a:rPr>
              <a:t>Albugo</a:t>
            </a:r>
            <a:r>
              <a:rPr lang="en-US" b="1" i="1" dirty="0" smtClean="0">
                <a:solidFill>
                  <a:srgbClr val="0000FF"/>
                </a:solidFill>
              </a:rPr>
              <a:t> </a:t>
            </a:r>
            <a:r>
              <a:rPr lang="en-US" b="1" i="1" dirty="0" err="1" smtClean="0">
                <a:solidFill>
                  <a:srgbClr val="0000FF"/>
                </a:solidFill>
              </a:rPr>
              <a:t>candida</a:t>
            </a:r>
            <a:r>
              <a:rPr lang="en-US" b="1" i="1" dirty="0" smtClean="0">
                <a:solidFill>
                  <a:srgbClr val="0000FF"/>
                </a:solidFill>
              </a:rPr>
              <a:t> </a:t>
            </a:r>
            <a:r>
              <a:rPr lang="en-US" dirty="0" smtClean="0">
                <a:solidFill>
                  <a:srgbClr val="0000FF"/>
                </a:solidFill>
              </a:rPr>
              <a:t>also known as </a:t>
            </a:r>
            <a:r>
              <a:rPr lang="en-US" b="1" i="1" dirty="0" err="1" smtClean="0">
                <a:solidFill>
                  <a:srgbClr val="0000FF"/>
                </a:solidFill>
              </a:rPr>
              <a:t>Cystopus</a:t>
            </a:r>
            <a:r>
              <a:rPr lang="en-US" b="1" i="1" dirty="0" smtClean="0">
                <a:solidFill>
                  <a:srgbClr val="0000FF"/>
                </a:solidFill>
              </a:rPr>
              <a:t> </a:t>
            </a:r>
            <a:r>
              <a:rPr lang="en-US" b="1" i="1" dirty="0" err="1" smtClean="0">
                <a:solidFill>
                  <a:srgbClr val="0000FF"/>
                </a:solidFill>
              </a:rPr>
              <a:t>candidus</a:t>
            </a:r>
            <a:r>
              <a:rPr lang="en-US" b="1" i="1" dirty="0" smtClean="0">
                <a:solidFill>
                  <a:srgbClr val="0000FF"/>
                </a:solidFill>
              </a:rPr>
              <a:t> </a:t>
            </a:r>
            <a:r>
              <a:rPr lang="en-US" dirty="0" smtClean="0">
                <a:solidFill>
                  <a:srgbClr val="0000FF"/>
                </a:solidFill>
              </a:rPr>
              <a:t>is the most important pathogen of </a:t>
            </a:r>
            <a:r>
              <a:rPr lang="en-US" b="1" i="1" dirty="0" err="1" smtClean="0">
                <a:solidFill>
                  <a:srgbClr val="0000FF"/>
                </a:solidFill>
              </a:rPr>
              <a:t>Brassicaceae</a:t>
            </a:r>
            <a:r>
              <a:rPr lang="en-US" b="1" i="1" dirty="0" smtClean="0">
                <a:solidFill>
                  <a:srgbClr val="0000FF"/>
                </a:solidFill>
              </a:rPr>
              <a:t> </a:t>
            </a:r>
            <a:r>
              <a:rPr lang="en-US" dirty="0" smtClean="0">
                <a:solidFill>
                  <a:srgbClr val="0000FF"/>
                </a:solidFill>
              </a:rPr>
              <a:t>(</a:t>
            </a:r>
            <a:r>
              <a:rPr lang="en-US" i="1" dirty="0" err="1" smtClean="0">
                <a:solidFill>
                  <a:srgbClr val="0000FF"/>
                </a:solidFill>
              </a:rPr>
              <a:t>Crucifereae</a:t>
            </a:r>
            <a:r>
              <a:rPr lang="en-US" dirty="0" smtClean="0">
                <a:solidFill>
                  <a:srgbClr val="0000FF"/>
                </a:solidFill>
              </a:rPr>
              <a:t>)</a:t>
            </a:r>
            <a:r>
              <a:rPr lang="en-US" b="1" i="1" dirty="0" smtClean="0">
                <a:solidFill>
                  <a:srgbClr val="0000FF"/>
                </a:solidFill>
              </a:rPr>
              <a:t> </a:t>
            </a:r>
            <a:r>
              <a:rPr lang="en-US" i="1" dirty="0" smtClean="0">
                <a:solidFill>
                  <a:srgbClr val="0000FF"/>
                </a:solidFill>
              </a:rPr>
              <a:t>and</a:t>
            </a:r>
            <a:r>
              <a:rPr lang="en-US" b="1" i="1" dirty="0" smtClean="0">
                <a:solidFill>
                  <a:srgbClr val="0000FF"/>
                </a:solidFill>
              </a:rPr>
              <a:t> </a:t>
            </a:r>
            <a:r>
              <a:rPr lang="en-US" b="1" i="1" dirty="0" err="1" smtClean="0">
                <a:solidFill>
                  <a:srgbClr val="0000FF"/>
                </a:solidFill>
              </a:rPr>
              <a:t>Amaranthaceae</a:t>
            </a:r>
            <a:r>
              <a:rPr lang="en-US" b="1" i="1" dirty="0" smtClean="0">
                <a:solidFill>
                  <a:srgbClr val="0000FF"/>
                </a:solidFill>
              </a:rPr>
              <a:t> </a:t>
            </a:r>
            <a:r>
              <a:rPr lang="en-US" dirty="0" smtClean="0">
                <a:solidFill>
                  <a:srgbClr val="0000FF"/>
                </a:solidFill>
              </a:rPr>
              <a:t>members, causing ‘white rust’ disease.</a:t>
            </a:r>
          </a:p>
          <a:p>
            <a:pPr lvl="0"/>
            <a:r>
              <a:rPr lang="en-US" dirty="0" smtClean="0">
                <a:solidFill>
                  <a:srgbClr val="0000FF"/>
                </a:solidFill>
              </a:rPr>
              <a:t>Other families that are prone to attack of this fungi are</a:t>
            </a:r>
          </a:p>
          <a:p>
            <a:r>
              <a:rPr lang="en-US" b="1" i="1" dirty="0" err="1" smtClean="0">
                <a:solidFill>
                  <a:srgbClr val="0000FF"/>
                </a:solidFill>
              </a:rPr>
              <a:t>Asteraceae</a:t>
            </a:r>
            <a:r>
              <a:rPr lang="en-US" b="1" i="1" dirty="0" smtClean="0">
                <a:solidFill>
                  <a:srgbClr val="0000FF"/>
                </a:solidFill>
              </a:rPr>
              <a:t>, </a:t>
            </a:r>
            <a:r>
              <a:rPr lang="en-US" b="1" i="1" dirty="0" err="1" smtClean="0">
                <a:solidFill>
                  <a:srgbClr val="0000FF"/>
                </a:solidFill>
              </a:rPr>
              <a:t>Convolvulaceae</a:t>
            </a:r>
            <a:r>
              <a:rPr lang="en-US" b="1" i="1" dirty="0" smtClean="0">
                <a:solidFill>
                  <a:srgbClr val="0000FF"/>
                </a:solidFill>
              </a:rPr>
              <a:t> </a:t>
            </a:r>
            <a:r>
              <a:rPr lang="en-US" dirty="0" smtClean="0">
                <a:solidFill>
                  <a:srgbClr val="0000FF"/>
                </a:solidFill>
              </a:rPr>
              <a:t>and </a:t>
            </a:r>
            <a:r>
              <a:rPr lang="en-US" b="1" i="1" dirty="0" err="1" smtClean="0">
                <a:solidFill>
                  <a:srgbClr val="0000FF"/>
                </a:solidFill>
              </a:rPr>
              <a:t>Chenopodiaceae</a:t>
            </a:r>
            <a:endParaRPr lang="en-US"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0000"/>
                </a:solidFill>
              </a:rPr>
              <a:t>Female sex organs (</a:t>
            </a:r>
            <a:r>
              <a:rPr lang="en-US" b="1" dirty="0" err="1" smtClean="0">
                <a:solidFill>
                  <a:srgbClr val="FF0000"/>
                </a:solidFill>
              </a:rPr>
              <a:t>Oogonia</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295400"/>
            <a:ext cx="8229600" cy="4953000"/>
          </a:xfrm>
        </p:spPr>
        <p:txBody>
          <a:bodyPr>
            <a:normAutofit lnSpcReduction="10000"/>
          </a:bodyPr>
          <a:lstStyle/>
          <a:p>
            <a:pPr algn="just">
              <a:buNone/>
            </a:pPr>
            <a:r>
              <a:rPr lang="en-US" dirty="0" smtClean="0"/>
              <a:t>		</a:t>
            </a:r>
            <a:r>
              <a:rPr lang="en-US" dirty="0" smtClean="0">
                <a:solidFill>
                  <a:srgbClr val="0000FF"/>
                </a:solidFill>
              </a:rPr>
              <a:t>The terminal end of female </a:t>
            </a:r>
            <a:r>
              <a:rPr lang="en-US" dirty="0" err="1" smtClean="0">
                <a:solidFill>
                  <a:srgbClr val="0000FF"/>
                </a:solidFill>
              </a:rPr>
              <a:t>hyphae</a:t>
            </a:r>
            <a:r>
              <a:rPr lang="en-US" dirty="0" smtClean="0">
                <a:solidFill>
                  <a:srgbClr val="0000FF"/>
                </a:solidFill>
              </a:rPr>
              <a:t> swells and become </a:t>
            </a:r>
            <a:r>
              <a:rPr lang="en-US" dirty="0" err="1" smtClean="0">
                <a:solidFill>
                  <a:srgbClr val="0000FF"/>
                </a:solidFill>
              </a:rPr>
              <a:t>globose</a:t>
            </a:r>
            <a:r>
              <a:rPr lang="en-US" dirty="0" smtClean="0">
                <a:solidFill>
                  <a:srgbClr val="0000FF"/>
                </a:solidFill>
              </a:rPr>
              <a:t> in shape as </a:t>
            </a:r>
            <a:r>
              <a:rPr lang="en-US" dirty="0" err="1" smtClean="0">
                <a:solidFill>
                  <a:srgbClr val="0000FF"/>
                </a:solidFill>
              </a:rPr>
              <a:t>oogonia</a:t>
            </a:r>
            <a:r>
              <a:rPr lang="en-US" dirty="0" smtClean="0">
                <a:solidFill>
                  <a:srgbClr val="0000FF"/>
                </a:solidFill>
              </a:rPr>
              <a:t>. Many nuclei with cytoplasm migrate to </a:t>
            </a:r>
            <a:r>
              <a:rPr lang="en-US" dirty="0" err="1" smtClean="0">
                <a:solidFill>
                  <a:srgbClr val="0000FF"/>
                </a:solidFill>
              </a:rPr>
              <a:t>globose</a:t>
            </a:r>
            <a:r>
              <a:rPr lang="en-US" dirty="0" smtClean="0">
                <a:solidFill>
                  <a:srgbClr val="0000FF"/>
                </a:solidFill>
              </a:rPr>
              <a:t> body. It cut off from rest of the </a:t>
            </a:r>
            <a:r>
              <a:rPr lang="en-US" dirty="0" err="1" smtClean="0">
                <a:solidFill>
                  <a:srgbClr val="0000FF"/>
                </a:solidFill>
              </a:rPr>
              <a:t>hyphae</a:t>
            </a:r>
            <a:r>
              <a:rPr lang="en-US" dirty="0" smtClean="0">
                <a:solidFill>
                  <a:srgbClr val="0000FF"/>
                </a:solidFill>
              </a:rPr>
              <a:t> by formation of transverse septum. It is spherical and multinucleate containing as many as 65 to 115 nuclei. All nuclei are evenly distributed throughout the cytoplasm. As the </a:t>
            </a:r>
            <a:r>
              <a:rPr lang="en-US" dirty="0" err="1" smtClean="0">
                <a:solidFill>
                  <a:srgbClr val="0000FF"/>
                </a:solidFill>
              </a:rPr>
              <a:t>oogonium</a:t>
            </a:r>
            <a:r>
              <a:rPr lang="en-US" dirty="0" smtClean="0">
                <a:solidFill>
                  <a:srgbClr val="0000FF"/>
                </a:solidFill>
              </a:rPr>
              <a:t> reaches towards the maturity the contents of the </a:t>
            </a:r>
            <a:r>
              <a:rPr lang="en-US" dirty="0" err="1" smtClean="0">
                <a:solidFill>
                  <a:srgbClr val="0000FF"/>
                </a:solidFill>
              </a:rPr>
              <a:t>oogonium</a:t>
            </a:r>
            <a:r>
              <a:rPr lang="en-US" dirty="0" smtClean="0">
                <a:solidFill>
                  <a:srgbClr val="0000FF"/>
                </a:solidFill>
              </a:rPr>
              <a:t> get </a:t>
            </a:r>
            <a:r>
              <a:rPr lang="en-US" dirty="0" err="1" smtClean="0">
                <a:solidFill>
                  <a:srgbClr val="0000FF"/>
                </a:solidFill>
              </a:rPr>
              <a:t>organised</a:t>
            </a:r>
            <a:r>
              <a:rPr lang="en-US" dirty="0" smtClean="0">
                <a:solidFill>
                  <a:srgbClr val="0000FF"/>
                </a:solidFill>
              </a:rPr>
              <a:t> into an outer peripheral region of </a:t>
            </a:r>
            <a:r>
              <a:rPr lang="en-US" b="1" dirty="0" err="1" smtClean="0">
                <a:solidFill>
                  <a:srgbClr val="0000FF"/>
                </a:solidFill>
              </a:rPr>
              <a:t>periplasm</a:t>
            </a:r>
            <a:r>
              <a:rPr lang="en-US" dirty="0" smtClean="0">
                <a:solidFill>
                  <a:srgbClr val="0000FF"/>
                </a:solidFill>
              </a:rPr>
              <a:t> and the inner dense central region of </a:t>
            </a:r>
            <a:r>
              <a:rPr lang="en-US" b="1" dirty="0" err="1" smtClean="0">
                <a:solidFill>
                  <a:srgbClr val="0000FF"/>
                </a:solidFill>
              </a:rPr>
              <a:t>ooplasm</a:t>
            </a:r>
            <a:r>
              <a:rPr lang="en-US" b="1" dirty="0" smtClean="0">
                <a:solidFill>
                  <a:srgbClr val="0000FF"/>
                </a:solidFill>
              </a:rPr>
              <a:t> </a:t>
            </a:r>
            <a:r>
              <a:rPr lang="en-US" dirty="0" smtClean="0">
                <a:solidFill>
                  <a:srgbClr val="0000FF"/>
                </a:solidFill>
              </a:rPr>
              <a:t>or</a:t>
            </a:r>
            <a:r>
              <a:rPr lang="en-US" b="1" dirty="0" smtClean="0">
                <a:solidFill>
                  <a:srgbClr val="0000FF"/>
                </a:solidFill>
              </a:rPr>
              <a:t> </a:t>
            </a:r>
            <a:r>
              <a:rPr lang="en-US" b="1" dirty="0" err="1" smtClean="0">
                <a:solidFill>
                  <a:srgbClr val="0000FF"/>
                </a:solidFill>
              </a:rPr>
              <a:t>oosphere</a:t>
            </a:r>
            <a:r>
              <a:rPr lang="en-US" b="1" dirty="0" smtClean="0">
                <a:solidFill>
                  <a:srgbClr val="0000FF"/>
                </a:solidFill>
              </a:rPr>
              <a:t> </a:t>
            </a:r>
            <a:r>
              <a:rPr lang="en-US" dirty="0" smtClean="0">
                <a:solidFill>
                  <a:srgbClr val="0000FF"/>
                </a:solidFill>
              </a:rPr>
              <a:t>or the </a:t>
            </a:r>
            <a:r>
              <a:rPr lang="en-US" b="1" dirty="0" smtClean="0">
                <a:solidFill>
                  <a:srgbClr val="0000FF"/>
                </a:solidFill>
              </a:rPr>
              <a:t>egg</a:t>
            </a:r>
            <a:r>
              <a:rPr lang="en-US" dirty="0" smtClean="0">
                <a:solidFill>
                  <a:srgbClr val="0000FF"/>
                </a:solidFill>
              </a:rPr>
              <a:t>. However, at the time of maturity, all nuclei disintegrate, except single functional nucleus.</a:t>
            </a:r>
          </a:p>
          <a:p>
            <a:endParaRPr lang="en-U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762000"/>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304800" y="381000"/>
            <a:ext cx="8610600" cy="6096000"/>
          </a:xfrm>
        </p:spPr>
        <p:txBody>
          <a:bodyPr>
            <a:normAutofit lnSpcReduction="10000"/>
          </a:bodyPr>
          <a:lstStyle/>
          <a:p>
            <a:pPr lvl="0">
              <a:buNone/>
            </a:pPr>
            <a:r>
              <a:rPr lang="en-US" sz="4000" b="1" dirty="0" smtClean="0">
                <a:solidFill>
                  <a:srgbClr val="FF0000"/>
                </a:solidFill>
              </a:rPr>
              <a:t>Fertilization</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dirty="0" smtClean="0">
                <a:solidFill>
                  <a:srgbClr val="0000FF"/>
                </a:solidFill>
              </a:rPr>
              <a:t>Before </a:t>
            </a:r>
            <a:r>
              <a:rPr lang="en-US" dirty="0" smtClean="0">
                <a:solidFill>
                  <a:srgbClr val="0000FF"/>
                </a:solidFill>
              </a:rPr>
              <a:t>fertilization a deeply staining mass of cytoplasm appears in the center of the </a:t>
            </a:r>
            <a:r>
              <a:rPr lang="en-US" dirty="0" err="1" smtClean="0">
                <a:solidFill>
                  <a:srgbClr val="0000FF"/>
                </a:solidFill>
              </a:rPr>
              <a:t>ooplasm</a:t>
            </a:r>
            <a:r>
              <a:rPr lang="en-US" dirty="0" smtClean="0">
                <a:solidFill>
                  <a:srgbClr val="0000FF"/>
                </a:solidFill>
              </a:rPr>
              <a:t>. This is called </a:t>
            </a:r>
            <a:r>
              <a:rPr lang="en-US" b="1" dirty="0" err="1" smtClean="0">
                <a:solidFill>
                  <a:srgbClr val="0000FF"/>
                </a:solidFill>
              </a:rPr>
              <a:t>coenocentrum</a:t>
            </a:r>
            <a:r>
              <a:rPr lang="en-US" b="1" dirty="0" smtClean="0">
                <a:solidFill>
                  <a:srgbClr val="0000FF"/>
                </a:solidFill>
              </a:rPr>
              <a:t>. </a:t>
            </a:r>
            <a:r>
              <a:rPr lang="en-US" dirty="0" smtClean="0">
                <a:solidFill>
                  <a:srgbClr val="0000FF"/>
                </a:solidFill>
              </a:rPr>
              <a:t>The functional female nucleus attracted towards it and becomes attached to a point near it. The </a:t>
            </a:r>
            <a:r>
              <a:rPr lang="en-US" dirty="0" err="1" smtClean="0">
                <a:solidFill>
                  <a:srgbClr val="0000FF"/>
                </a:solidFill>
              </a:rPr>
              <a:t>oogonium</a:t>
            </a:r>
            <a:r>
              <a:rPr lang="en-US" dirty="0" smtClean="0">
                <a:solidFill>
                  <a:srgbClr val="0000FF"/>
                </a:solidFill>
              </a:rPr>
              <a:t> develops a papilla like out grow that the point of contact with the </a:t>
            </a:r>
            <a:r>
              <a:rPr lang="en-US" dirty="0" err="1" smtClean="0">
                <a:solidFill>
                  <a:srgbClr val="0000FF"/>
                </a:solidFill>
              </a:rPr>
              <a:t>antheridium</a:t>
            </a:r>
            <a:r>
              <a:rPr lang="en-US" dirty="0" smtClean="0">
                <a:solidFill>
                  <a:srgbClr val="0000FF"/>
                </a:solidFill>
              </a:rPr>
              <a:t>. This is called as receptive papilla, soon it disappears, and the </a:t>
            </a:r>
            <a:r>
              <a:rPr lang="en-US" dirty="0" err="1" smtClean="0">
                <a:solidFill>
                  <a:srgbClr val="0000FF"/>
                </a:solidFill>
              </a:rPr>
              <a:t>antheridium</a:t>
            </a:r>
            <a:r>
              <a:rPr lang="en-US" dirty="0" smtClean="0">
                <a:solidFill>
                  <a:srgbClr val="0000FF"/>
                </a:solidFill>
              </a:rPr>
              <a:t> develops a </a:t>
            </a:r>
            <a:r>
              <a:rPr lang="en-US" b="1" dirty="0" smtClean="0">
                <a:solidFill>
                  <a:srgbClr val="0000FF"/>
                </a:solidFill>
              </a:rPr>
              <a:t>fertilization tube</a:t>
            </a:r>
            <a:r>
              <a:rPr lang="en-US" dirty="0" smtClean="0">
                <a:solidFill>
                  <a:srgbClr val="0000FF"/>
                </a:solidFill>
              </a:rPr>
              <a:t>.</a:t>
            </a:r>
          </a:p>
          <a:p>
            <a:pPr lvl="0" algn="just">
              <a:buNone/>
            </a:pPr>
            <a:r>
              <a:rPr lang="en-US" dirty="0" smtClean="0">
                <a:solidFill>
                  <a:srgbClr val="0000FF"/>
                </a:solidFill>
              </a:rPr>
              <a:t>		It penetrates through receptive papilla, </a:t>
            </a:r>
            <a:r>
              <a:rPr lang="en-US" dirty="0" err="1" smtClean="0">
                <a:solidFill>
                  <a:srgbClr val="0000FF"/>
                </a:solidFill>
              </a:rPr>
              <a:t>oogonial</a:t>
            </a:r>
            <a:r>
              <a:rPr lang="en-US" dirty="0" smtClean="0">
                <a:solidFill>
                  <a:srgbClr val="0000FF"/>
                </a:solidFill>
              </a:rPr>
              <a:t> wall and </a:t>
            </a:r>
            <a:r>
              <a:rPr lang="en-US" dirty="0" err="1" smtClean="0">
                <a:solidFill>
                  <a:srgbClr val="0000FF"/>
                </a:solidFill>
              </a:rPr>
              <a:t>periplasm</a:t>
            </a:r>
            <a:r>
              <a:rPr lang="en-US" dirty="0" smtClean="0">
                <a:solidFill>
                  <a:srgbClr val="0000FF"/>
                </a:solidFill>
              </a:rPr>
              <a:t> and finally reaches </a:t>
            </a:r>
            <a:r>
              <a:rPr lang="en-US" dirty="0" err="1" smtClean="0">
                <a:solidFill>
                  <a:srgbClr val="0000FF"/>
                </a:solidFill>
              </a:rPr>
              <a:t>upto</a:t>
            </a:r>
            <a:r>
              <a:rPr lang="en-US" dirty="0" smtClean="0">
                <a:solidFill>
                  <a:srgbClr val="0000FF"/>
                </a:solidFill>
              </a:rPr>
              <a:t> the </a:t>
            </a:r>
            <a:r>
              <a:rPr lang="en-US" dirty="0" err="1" smtClean="0">
                <a:solidFill>
                  <a:srgbClr val="0000FF"/>
                </a:solidFill>
              </a:rPr>
              <a:t>ooplasm</a:t>
            </a:r>
            <a:r>
              <a:rPr lang="en-US" dirty="0" smtClean="0">
                <a:solidFill>
                  <a:srgbClr val="0000FF"/>
                </a:solidFill>
              </a:rPr>
              <a:t>. It carries a single male nucleus. The tip ruptures to discharge the male nucleus near the female nucleus. Ultimately the male nucleus fuses with the female nucleus (</a:t>
            </a:r>
            <a:r>
              <a:rPr lang="en-US" dirty="0" err="1" smtClean="0">
                <a:solidFill>
                  <a:srgbClr val="0000FF"/>
                </a:solidFill>
              </a:rPr>
              <a:t>karyogamy</a:t>
            </a:r>
            <a:r>
              <a:rPr lang="en-US" dirty="0" smtClean="0">
                <a:solidFill>
                  <a:srgbClr val="0000FF"/>
                </a:solidFill>
              </a:rPr>
              <a:t>). Thus fertilization results to the formation of </a:t>
            </a:r>
            <a:r>
              <a:rPr lang="en-US" b="1" dirty="0" smtClean="0">
                <a:solidFill>
                  <a:srgbClr val="0000FF"/>
                </a:solidFill>
              </a:rPr>
              <a:t>zygote</a:t>
            </a:r>
            <a:r>
              <a:rPr lang="en-US" dirty="0" smtClean="0">
                <a:solidFill>
                  <a:srgbClr val="0000FF"/>
                </a:solidFill>
              </a:rPr>
              <a:t> or </a:t>
            </a:r>
            <a:r>
              <a:rPr lang="en-US" b="1" dirty="0" err="1" smtClean="0">
                <a:solidFill>
                  <a:srgbClr val="0000FF"/>
                </a:solidFill>
              </a:rPr>
              <a:t>oospore</a:t>
            </a:r>
            <a:r>
              <a:rPr lang="en-US" dirty="0" smtClean="0">
                <a:solidFill>
                  <a:srgbClr val="0000FF"/>
                </a:solidFill>
              </a:rPr>
              <a:t>.</a:t>
            </a:r>
          </a:p>
          <a:p>
            <a:endParaRPr lang="en-US"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FF0000"/>
                </a:solidFill>
              </a:rPr>
              <a:t>Structure of Zygote</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None/>
            </a:pPr>
            <a:endParaRPr lang="en-US" b="1" dirty="0" smtClean="0"/>
          </a:p>
          <a:p>
            <a:pPr algn="just">
              <a:buNone/>
            </a:pPr>
            <a:r>
              <a:rPr lang="en-US" dirty="0" smtClean="0"/>
              <a:t>		</a:t>
            </a:r>
            <a:r>
              <a:rPr lang="en-US" dirty="0" smtClean="0">
                <a:solidFill>
                  <a:srgbClr val="0000FF"/>
                </a:solidFill>
              </a:rPr>
              <a:t>The </a:t>
            </a:r>
            <a:r>
              <a:rPr lang="en-US" dirty="0" err="1" smtClean="0">
                <a:solidFill>
                  <a:srgbClr val="0000FF"/>
                </a:solidFill>
              </a:rPr>
              <a:t>oosphere</a:t>
            </a:r>
            <a:r>
              <a:rPr lang="en-US" dirty="0" smtClean="0">
                <a:solidFill>
                  <a:srgbClr val="0000FF"/>
                </a:solidFill>
              </a:rPr>
              <a:t> along with the fusion nucleus is called </a:t>
            </a:r>
            <a:r>
              <a:rPr lang="en-US" b="1" dirty="0" smtClean="0">
                <a:solidFill>
                  <a:srgbClr val="0000FF"/>
                </a:solidFill>
              </a:rPr>
              <a:t>zygote</a:t>
            </a:r>
            <a:r>
              <a:rPr lang="en-US" dirty="0" smtClean="0">
                <a:solidFill>
                  <a:srgbClr val="0000FF"/>
                </a:solidFill>
              </a:rPr>
              <a:t> or </a:t>
            </a:r>
            <a:r>
              <a:rPr lang="en-US" b="1" dirty="0" err="1" smtClean="0">
                <a:solidFill>
                  <a:srgbClr val="0000FF"/>
                </a:solidFill>
              </a:rPr>
              <a:t>oospore</a:t>
            </a:r>
            <a:r>
              <a:rPr lang="en-US" b="1" dirty="0" smtClean="0">
                <a:solidFill>
                  <a:srgbClr val="0000FF"/>
                </a:solidFill>
              </a:rPr>
              <a:t>.</a:t>
            </a:r>
            <a:r>
              <a:rPr lang="en-US" dirty="0" smtClean="0">
                <a:solidFill>
                  <a:srgbClr val="0000FF"/>
                </a:solidFill>
              </a:rPr>
              <a:t> The </a:t>
            </a:r>
            <a:r>
              <a:rPr lang="en-US" dirty="0" err="1" smtClean="0">
                <a:solidFill>
                  <a:srgbClr val="0000FF"/>
                </a:solidFill>
              </a:rPr>
              <a:t>oospore</a:t>
            </a:r>
            <a:r>
              <a:rPr lang="en-US" dirty="0" smtClean="0">
                <a:solidFill>
                  <a:srgbClr val="0000FF"/>
                </a:solidFill>
              </a:rPr>
              <a:t> on maturity secretes a two to three layered wall. The outer layer is thick, warty or </a:t>
            </a:r>
            <a:r>
              <a:rPr lang="en-US" dirty="0" err="1" smtClean="0">
                <a:solidFill>
                  <a:srgbClr val="0000FF"/>
                </a:solidFill>
              </a:rPr>
              <a:t>tuberculated</a:t>
            </a:r>
            <a:r>
              <a:rPr lang="en-US" dirty="0" smtClean="0">
                <a:solidFill>
                  <a:srgbClr val="0000FF"/>
                </a:solidFill>
              </a:rPr>
              <a:t> and represents the </a:t>
            </a:r>
            <a:r>
              <a:rPr lang="en-US" b="1" dirty="0" err="1" smtClean="0">
                <a:solidFill>
                  <a:srgbClr val="0000FF"/>
                </a:solidFill>
              </a:rPr>
              <a:t>exospore</a:t>
            </a:r>
            <a:r>
              <a:rPr lang="en-US" dirty="0" smtClean="0">
                <a:solidFill>
                  <a:srgbClr val="0000FF"/>
                </a:solidFill>
              </a:rPr>
              <a:t>. The inner layer is thin and called the </a:t>
            </a:r>
            <a:r>
              <a:rPr lang="en-US" b="1" dirty="0" err="1" smtClean="0">
                <a:solidFill>
                  <a:srgbClr val="0000FF"/>
                </a:solidFill>
              </a:rPr>
              <a:t>endospore</a:t>
            </a:r>
            <a:r>
              <a:rPr lang="en-US" dirty="0" smtClean="0"/>
              <a:t>. </a:t>
            </a:r>
            <a:r>
              <a:rPr lang="en-US" dirty="0" smtClean="0">
                <a:solidFill>
                  <a:srgbClr val="0000FF"/>
                </a:solidFill>
              </a:rPr>
              <a:t>It contain diploid nucleus with dense cytoplasm.</a:t>
            </a:r>
          </a:p>
          <a:p>
            <a:endParaRPr lang="en-US"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92162"/>
          </a:xfrm>
        </p:spPr>
        <p:txBody>
          <a:bodyPr>
            <a:normAutofit fontScale="90000"/>
          </a:bodyPr>
          <a:lstStyle/>
          <a:p>
            <a:r>
              <a:rPr lang="en-US" b="1" dirty="0" smtClean="0">
                <a:solidFill>
                  <a:srgbClr val="FF0000"/>
                </a:solidFill>
              </a:rPr>
              <a:t>Germination of Zygote</a:t>
            </a:r>
            <a:endParaRPr lang="en-US" dirty="0">
              <a:solidFill>
                <a:srgbClr val="FF0000"/>
              </a:solidFill>
            </a:endParaRPr>
          </a:p>
        </p:txBody>
      </p:sp>
      <p:sp>
        <p:nvSpPr>
          <p:cNvPr id="3" name="Content Placeholder 2"/>
          <p:cNvSpPr>
            <a:spLocks noGrp="1"/>
          </p:cNvSpPr>
          <p:nvPr>
            <p:ph idx="1"/>
          </p:nvPr>
        </p:nvSpPr>
        <p:spPr>
          <a:xfrm>
            <a:off x="457200" y="1600200"/>
            <a:ext cx="8001000" cy="4525963"/>
          </a:xfrm>
        </p:spPr>
        <p:txBody>
          <a:bodyPr>
            <a:normAutofit/>
          </a:bodyPr>
          <a:lstStyle/>
          <a:p>
            <a:pPr>
              <a:buNone/>
            </a:pPr>
            <a:endParaRPr lang="en-US" b="1" dirty="0" smtClean="0"/>
          </a:p>
          <a:p>
            <a:pPr algn="just">
              <a:buNone/>
            </a:pPr>
            <a:r>
              <a:rPr lang="en-US" dirty="0" smtClean="0"/>
              <a:t>		</a:t>
            </a:r>
            <a:r>
              <a:rPr lang="en-US" dirty="0" smtClean="0">
                <a:solidFill>
                  <a:srgbClr val="0000FF"/>
                </a:solidFill>
              </a:rPr>
              <a:t>With the secretion of the wall, the zygotic nucleus divides repeatedly to form about 32 nuclei. The first division is meiotic. At this stage the oospores undergoes a long period of rest until unfavorable conditions are over. Mean while its host tissues disintegrate leaving the </a:t>
            </a:r>
            <a:r>
              <a:rPr lang="en-US" dirty="0" err="1" smtClean="0">
                <a:solidFill>
                  <a:srgbClr val="0000FF"/>
                </a:solidFill>
              </a:rPr>
              <a:t>oospore</a:t>
            </a:r>
            <a:r>
              <a:rPr lang="en-US" dirty="0" smtClean="0">
                <a:solidFill>
                  <a:srgbClr val="0000FF"/>
                </a:solidFill>
              </a:rPr>
              <a:t> free. 32 nuclei divides further in 100 nuclei. Each nucleus surrounds a small cytoplasm and differentiated into </a:t>
            </a:r>
            <a:r>
              <a:rPr lang="en-US" dirty="0" err="1" smtClean="0">
                <a:solidFill>
                  <a:srgbClr val="0000FF"/>
                </a:solidFill>
              </a:rPr>
              <a:t>biflagillated</a:t>
            </a:r>
            <a:r>
              <a:rPr lang="en-US" dirty="0" smtClean="0">
                <a:solidFill>
                  <a:srgbClr val="0000FF"/>
                </a:solidFill>
              </a:rPr>
              <a:t> </a:t>
            </a:r>
            <a:r>
              <a:rPr lang="en-US" b="1" dirty="0" smtClean="0">
                <a:solidFill>
                  <a:srgbClr val="0000FF"/>
                </a:solidFill>
              </a:rPr>
              <a:t>zoospore</a:t>
            </a:r>
            <a:r>
              <a:rPr lang="en-US" dirty="0" smtClean="0">
                <a:solidFill>
                  <a:srgbClr val="0000FF"/>
                </a:solidFill>
              </a:rPr>
              <a:t>.</a:t>
            </a:r>
          </a:p>
          <a:p>
            <a:endParaRPr lang="en-US"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Structure of Zoospore</a:t>
            </a:r>
            <a:endParaRPr lang="en-US" b="1" dirty="0">
              <a:solidFill>
                <a:srgbClr val="FF0000"/>
              </a:solidFill>
            </a:endParaRPr>
          </a:p>
        </p:txBody>
      </p:sp>
      <p:sp>
        <p:nvSpPr>
          <p:cNvPr id="3" name="Content Placeholder 2"/>
          <p:cNvSpPr>
            <a:spLocks noGrp="1"/>
          </p:cNvSpPr>
          <p:nvPr>
            <p:ph idx="1"/>
          </p:nvPr>
        </p:nvSpPr>
        <p:spPr/>
        <p:txBody>
          <a:bodyPr/>
          <a:lstStyle/>
          <a:p>
            <a:pPr algn="just">
              <a:buNone/>
            </a:pPr>
            <a:r>
              <a:rPr lang="en-US" dirty="0" smtClean="0"/>
              <a:t>		</a:t>
            </a:r>
            <a:r>
              <a:rPr lang="en-US" dirty="0" smtClean="0">
                <a:solidFill>
                  <a:srgbClr val="0000FF"/>
                </a:solidFill>
              </a:rPr>
              <a:t>Each Zoospore is unicellular, </a:t>
            </a:r>
            <a:r>
              <a:rPr lang="en-US" dirty="0" err="1" smtClean="0">
                <a:solidFill>
                  <a:srgbClr val="0000FF"/>
                </a:solidFill>
              </a:rPr>
              <a:t>uninucleate</a:t>
            </a:r>
            <a:r>
              <a:rPr lang="en-US" dirty="0" smtClean="0">
                <a:solidFill>
                  <a:srgbClr val="0000FF"/>
                </a:solidFill>
              </a:rPr>
              <a:t> and kidney shaped. It is protected by single layered wall. It is biflagellate. One flagellum is short , hairy tinsel type while other is long, smooth whiplash type.</a:t>
            </a:r>
            <a:endParaRPr lang="en-US"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Structure of Zoospores</a:t>
            </a:r>
            <a:endParaRPr lang="en-US" b="1" dirty="0">
              <a:solidFill>
                <a:srgbClr val="FF0000"/>
              </a:solidFill>
            </a:endParaRPr>
          </a:p>
        </p:txBody>
      </p:sp>
      <p:pic>
        <p:nvPicPr>
          <p:cNvPr id="4" name="image5.jpeg"/>
          <p:cNvPicPr>
            <a:picLocks noGrp="1"/>
          </p:cNvPicPr>
          <p:nvPr>
            <p:ph idx="1"/>
          </p:nvPr>
        </p:nvPicPr>
        <p:blipFill>
          <a:blip r:embed="rId2" cstate="print"/>
          <a:srcRect l="46207" t="33959" r="31843" b="29693"/>
          <a:stretch>
            <a:fillRect/>
          </a:stretch>
        </p:blipFill>
        <p:spPr>
          <a:xfrm>
            <a:off x="3200400" y="2133600"/>
            <a:ext cx="3124200" cy="32766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68362"/>
          </a:xfrm>
        </p:spPr>
        <p:txBody>
          <a:bodyPr/>
          <a:lstStyle/>
          <a:p>
            <a:r>
              <a:rPr lang="en-US" b="1" dirty="0" smtClean="0">
                <a:solidFill>
                  <a:srgbClr val="FF0000"/>
                </a:solidFill>
              </a:rPr>
              <a:t>Liberation of Zoospores</a:t>
            </a:r>
            <a:endParaRPr lang="en-US" b="1" dirty="0">
              <a:solidFill>
                <a:srgbClr val="FF0000"/>
              </a:solidFill>
            </a:endParaRPr>
          </a:p>
        </p:txBody>
      </p:sp>
      <p:sp>
        <p:nvSpPr>
          <p:cNvPr id="3" name="Content Placeholder 2"/>
          <p:cNvSpPr>
            <a:spLocks noGrp="1"/>
          </p:cNvSpPr>
          <p:nvPr>
            <p:ph idx="1"/>
          </p:nvPr>
        </p:nvSpPr>
        <p:spPr>
          <a:xfrm>
            <a:off x="457200" y="1828800"/>
            <a:ext cx="8229600" cy="4297363"/>
          </a:xfrm>
        </p:spPr>
        <p:txBody>
          <a:bodyPr/>
          <a:lstStyle/>
          <a:p>
            <a:pPr algn="just">
              <a:buNone/>
            </a:pPr>
            <a:r>
              <a:rPr lang="en-US" dirty="0" smtClean="0"/>
              <a:t>	</a:t>
            </a:r>
            <a:r>
              <a:rPr lang="en-US" dirty="0" smtClean="0">
                <a:solidFill>
                  <a:srgbClr val="0000FF"/>
                </a:solidFill>
              </a:rPr>
              <a:t>The </a:t>
            </a:r>
            <a:r>
              <a:rPr lang="en-US" dirty="0" err="1" smtClean="0">
                <a:solidFill>
                  <a:srgbClr val="0000FF"/>
                </a:solidFill>
              </a:rPr>
              <a:t>exospore</a:t>
            </a:r>
            <a:r>
              <a:rPr lang="en-US" dirty="0" smtClean="0">
                <a:solidFill>
                  <a:srgbClr val="0000FF"/>
                </a:solidFill>
              </a:rPr>
              <a:t> is ruptured and the </a:t>
            </a:r>
            <a:r>
              <a:rPr lang="en-US" dirty="0" err="1" smtClean="0">
                <a:solidFill>
                  <a:srgbClr val="0000FF"/>
                </a:solidFill>
              </a:rPr>
              <a:t>endospore</a:t>
            </a:r>
            <a:r>
              <a:rPr lang="en-US" dirty="0" smtClean="0">
                <a:solidFill>
                  <a:srgbClr val="0000FF"/>
                </a:solidFill>
              </a:rPr>
              <a:t> comes out as a thin vesicle. The zoospores move out into the thin vesicle which soon perishes to liberate the zoospores. The zoospores after swimming for sometime </a:t>
            </a:r>
            <a:r>
              <a:rPr lang="en-US" dirty="0" err="1" smtClean="0">
                <a:solidFill>
                  <a:srgbClr val="0000FF"/>
                </a:solidFill>
              </a:rPr>
              <a:t>encyst</a:t>
            </a:r>
            <a:r>
              <a:rPr lang="en-US" dirty="0" smtClean="0">
                <a:solidFill>
                  <a:srgbClr val="0000FF"/>
                </a:solidFill>
              </a:rPr>
              <a:t> and germinate by a germ tube which again infects the host plant.</a:t>
            </a:r>
          </a:p>
          <a:p>
            <a:endParaRPr lang="en-US"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Germination of Zoospore</a:t>
            </a:r>
            <a:endParaRPr lang="en-US" b="1" dirty="0">
              <a:solidFill>
                <a:srgbClr val="FF0000"/>
              </a:solidFill>
            </a:endParaRPr>
          </a:p>
        </p:txBody>
      </p:sp>
      <p:sp>
        <p:nvSpPr>
          <p:cNvPr id="3" name="Content Placeholder 2"/>
          <p:cNvSpPr>
            <a:spLocks noGrp="1"/>
          </p:cNvSpPr>
          <p:nvPr>
            <p:ph idx="1"/>
          </p:nvPr>
        </p:nvSpPr>
        <p:spPr/>
        <p:txBody>
          <a:bodyPr/>
          <a:lstStyle/>
          <a:p>
            <a:pPr algn="just">
              <a:buNone/>
            </a:pPr>
            <a:r>
              <a:rPr lang="en-US" dirty="0" smtClean="0"/>
              <a:t>		</a:t>
            </a:r>
            <a:r>
              <a:rPr lang="en-US" dirty="0" smtClean="0">
                <a:solidFill>
                  <a:srgbClr val="0000FF"/>
                </a:solidFill>
              </a:rPr>
              <a:t>On reaching on suitable host, the zoospore withdraw their flagella and get encysted. They germinate by producing germ tube. The germ tube penetrate in to host tissue through stomata and it grows rapidly in to new </a:t>
            </a:r>
            <a:r>
              <a:rPr lang="en-US" dirty="0" err="1" smtClean="0">
                <a:solidFill>
                  <a:srgbClr val="0000FF"/>
                </a:solidFill>
              </a:rPr>
              <a:t>mycellium</a:t>
            </a:r>
            <a:r>
              <a:rPr lang="en-US" dirty="0" smtClean="0">
                <a:solidFill>
                  <a:srgbClr val="0000FF"/>
                </a:solidFill>
              </a:rPr>
              <a:t>.</a:t>
            </a:r>
            <a:endParaRPr lang="en-US"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762000"/>
          </a:xfrm>
        </p:spPr>
        <p:txBody>
          <a:bodyPr>
            <a:normAutofit fontScale="90000"/>
          </a:bodyPr>
          <a:lstStyle/>
          <a:p>
            <a:r>
              <a:rPr lang="en-US" sz="4000" b="1" dirty="0" smtClean="0">
                <a:solidFill>
                  <a:srgbClr val="FF0000"/>
                </a:solidFill>
              </a:rPr>
              <a:t>Sexual Reproduction in </a:t>
            </a:r>
            <a:r>
              <a:rPr lang="en-US" sz="4000" b="1" dirty="0" err="1" smtClean="0">
                <a:solidFill>
                  <a:srgbClr val="FF0000"/>
                </a:solidFill>
              </a:rPr>
              <a:t>Albugo</a:t>
            </a:r>
            <a:r>
              <a:rPr lang="en-US" b="1" dirty="0" smtClean="0">
                <a:solidFill>
                  <a:srgbClr val="FF0000"/>
                </a:solidFill>
              </a:rPr>
              <a:t> </a:t>
            </a:r>
            <a:r>
              <a:rPr lang="en-US" sz="2700" b="1" dirty="0" smtClean="0">
                <a:solidFill>
                  <a:srgbClr val="FF0000"/>
                </a:solidFill>
              </a:rPr>
              <a:t>(Graphic life cycle)</a:t>
            </a:r>
            <a:endParaRPr lang="en-US" sz="2700" b="1" dirty="0"/>
          </a:p>
        </p:txBody>
      </p:sp>
      <p:pic>
        <p:nvPicPr>
          <p:cNvPr id="1026" name="Picture 2" descr="C:\Users\a\Desktop\Life-cycle-of-Albugo-candida-with-left-asexual-reproduction-and-right-sexual.png"/>
          <p:cNvPicPr>
            <a:picLocks noGrp="1" noChangeAspect="1" noChangeArrowheads="1"/>
          </p:cNvPicPr>
          <p:nvPr>
            <p:ph idx="1"/>
          </p:nvPr>
        </p:nvPicPr>
        <p:blipFill>
          <a:blip r:embed="rId2">
            <a:duotone>
              <a:prstClr val="black"/>
              <a:schemeClr val="accent1">
                <a:tint val="45000"/>
                <a:satMod val="400000"/>
              </a:schemeClr>
            </a:duotone>
          </a:blip>
          <a:srcRect l="46086" t="14391"/>
          <a:stretch>
            <a:fillRect/>
          </a:stretch>
        </p:blipFill>
        <p:spPr bwMode="auto">
          <a:xfrm>
            <a:off x="1524000" y="1143000"/>
            <a:ext cx="626643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229600" cy="1143000"/>
          </a:xfrm>
        </p:spPr>
        <p:txBody>
          <a:bodyPr>
            <a:normAutofit/>
          </a:bodyPr>
          <a:lstStyle/>
          <a:p>
            <a:r>
              <a:rPr lang="en-US" sz="6000" dirty="0" smtClean="0">
                <a:solidFill>
                  <a:schemeClr val="tx2">
                    <a:lumMod val="60000"/>
                    <a:lumOff val="40000"/>
                  </a:schemeClr>
                </a:solidFill>
              </a:rPr>
              <a:t>THANKS TO ALL…..</a:t>
            </a:r>
            <a:endParaRPr lang="en-US" sz="6000" dirty="0">
              <a:solidFill>
                <a:schemeClr val="tx2">
                  <a:lumMod val="60000"/>
                  <a:lumOff val="40000"/>
                </a:schemeClr>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Signs and Symptoms</a:t>
            </a:r>
            <a:endParaRPr lang="en-US" dirty="0">
              <a:solidFill>
                <a:srgbClr val="FF0000"/>
              </a:solidFill>
            </a:endParaRPr>
          </a:p>
        </p:txBody>
      </p:sp>
      <p:sp>
        <p:nvSpPr>
          <p:cNvPr id="3" name="Content Placeholder 2"/>
          <p:cNvSpPr>
            <a:spLocks noGrp="1"/>
          </p:cNvSpPr>
          <p:nvPr>
            <p:ph idx="1"/>
          </p:nvPr>
        </p:nvSpPr>
        <p:spPr>
          <a:xfrm>
            <a:off x="457200" y="1219200"/>
            <a:ext cx="8229600" cy="5181600"/>
          </a:xfrm>
        </p:spPr>
        <p:txBody>
          <a:bodyPr>
            <a:noAutofit/>
          </a:bodyPr>
          <a:lstStyle/>
          <a:p>
            <a:pPr lvl="1">
              <a:buFont typeface="Wingdings" pitchFamily="2" charset="2"/>
              <a:buChar char="q"/>
            </a:pPr>
            <a:r>
              <a:rPr lang="en-US" sz="2400" dirty="0" smtClean="0">
                <a:solidFill>
                  <a:srgbClr val="0000FF"/>
                </a:solidFill>
              </a:rPr>
              <a:t>This pathogen attack all the above ground parts. </a:t>
            </a:r>
          </a:p>
          <a:p>
            <a:pPr lvl="1">
              <a:buFont typeface="Wingdings" pitchFamily="2" charset="2"/>
              <a:buChar char="q"/>
            </a:pPr>
            <a:r>
              <a:rPr lang="en-US" sz="2400" dirty="0" smtClean="0">
                <a:solidFill>
                  <a:srgbClr val="0000FF"/>
                </a:solidFill>
              </a:rPr>
              <a:t>The infection occurs through stomata.</a:t>
            </a:r>
          </a:p>
          <a:p>
            <a:pPr lvl="1" algn="just">
              <a:buFont typeface="Wingdings" pitchFamily="2" charset="2"/>
              <a:buChar char="q"/>
            </a:pPr>
            <a:r>
              <a:rPr lang="en-US" sz="2400" dirty="0" smtClean="0">
                <a:solidFill>
                  <a:srgbClr val="0000FF"/>
                </a:solidFill>
              </a:rPr>
              <a:t>The	disease	results	in	the	formation	of  shiny	white, irregular pustules on lower surface of leaves but at later stages, the symptoms appear on both the surface.</a:t>
            </a:r>
          </a:p>
          <a:p>
            <a:pPr>
              <a:buFont typeface="Wingdings" pitchFamily="2" charset="2"/>
              <a:buChar char="q"/>
            </a:pPr>
            <a:r>
              <a:rPr lang="en-US" sz="2400" dirty="0" smtClean="0">
                <a:solidFill>
                  <a:srgbClr val="0000FF"/>
                </a:solidFill>
              </a:rPr>
              <a:t>Irregular patches also found on stems and floral parts. </a:t>
            </a:r>
          </a:p>
          <a:p>
            <a:pPr>
              <a:buFont typeface="Wingdings" pitchFamily="2" charset="2"/>
              <a:buChar char="q"/>
            </a:pPr>
            <a:r>
              <a:rPr lang="en-US" sz="2400" dirty="0" smtClean="0">
                <a:solidFill>
                  <a:srgbClr val="0000FF"/>
                </a:solidFill>
              </a:rPr>
              <a:t>In the later stages, these patches turn powdery. </a:t>
            </a:r>
          </a:p>
          <a:p>
            <a:pPr>
              <a:buFont typeface="Wingdings" pitchFamily="2" charset="2"/>
              <a:buChar char="q"/>
            </a:pPr>
            <a:r>
              <a:rPr lang="en-US" sz="2400" dirty="0" smtClean="0">
                <a:solidFill>
                  <a:srgbClr val="0000FF"/>
                </a:solidFill>
              </a:rPr>
              <a:t>The flowers and fruits get deformed. </a:t>
            </a:r>
          </a:p>
          <a:p>
            <a:pPr>
              <a:buFont typeface="Wingdings" pitchFamily="2" charset="2"/>
              <a:buChar char="q"/>
            </a:pPr>
            <a:r>
              <a:rPr lang="en-US" sz="2400" dirty="0" smtClean="0">
                <a:solidFill>
                  <a:srgbClr val="0000FF"/>
                </a:solidFill>
              </a:rPr>
              <a:t>Hypertrophy (increase in size of the cells and organs) is also a symptom of the disease</a:t>
            </a:r>
          </a:p>
          <a:p>
            <a:pPr>
              <a:buFont typeface="Wingdings" pitchFamily="2" charset="2"/>
              <a:buChar char="q"/>
            </a:pPr>
            <a:endParaRPr lang="en-US" sz="2400"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p:nvPr/>
        </p:nvPicPr>
        <p:blipFill>
          <a:blip r:embed="rId2" cstate="print"/>
          <a:stretch>
            <a:fillRect/>
          </a:stretch>
        </p:blipFill>
        <p:spPr>
          <a:xfrm>
            <a:off x="1905000" y="990600"/>
            <a:ext cx="51054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Leaves Of The Amaranth Plant High Resolution Stock Photography and Images -  Ala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descr="C:\Users\a\Desktop\download (1).jpg"/>
          <p:cNvPicPr>
            <a:picLocks noChangeAspect="1" noChangeArrowheads="1"/>
          </p:cNvPicPr>
          <p:nvPr/>
        </p:nvPicPr>
        <p:blipFill>
          <a:blip r:embed="rId2"/>
          <a:srcRect b="10811"/>
          <a:stretch>
            <a:fillRect/>
          </a:stretch>
        </p:blipFill>
        <p:spPr bwMode="auto">
          <a:xfrm>
            <a:off x="457200" y="1219200"/>
            <a:ext cx="53340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C:\Users\a\Desktop\download (2).jpg"/>
          <p:cNvPicPr>
            <a:picLocks noChangeAspect="1" noChangeArrowheads="1"/>
          </p:cNvPicPr>
          <p:nvPr/>
        </p:nvPicPr>
        <p:blipFill>
          <a:blip r:embed="rId3"/>
          <a:srcRect/>
          <a:stretch>
            <a:fillRect/>
          </a:stretch>
        </p:blipFill>
        <p:spPr bwMode="auto">
          <a:xfrm>
            <a:off x="5715000" y="1217237"/>
            <a:ext cx="2667000" cy="3888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duotone>
              <a:schemeClr val="accent5">
                <a:shade val="45000"/>
                <a:satMod val="135000"/>
              </a:schemeClr>
              <a:prstClr val="white"/>
            </a:duotone>
            <a:lum bright="-2000" contrast="-2000"/>
          </a:blip>
          <a:srcRect b="10256"/>
          <a:stretch>
            <a:fillRect/>
          </a:stretch>
        </p:blipFill>
        <p:spPr>
          <a:xfrm>
            <a:off x="1371600" y="762000"/>
            <a:ext cx="59436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solidFill>
                  <a:srgbClr val="FF0000"/>
                </a:solidFill>
              </a:rPr>
              <a:t>Structure of Mycelium</a:t>
            </a:r>
            <a:endParaRPr lang="en-US" b="1" dirty="0">
              <a:solidFill>
                <a:srgbClr val="FF0000"/>
              </a:solidFill>
            </a:endParaRPr>
          </a:p>
        </p:txBody>
      </p:sp>
      <p:sp>
        <p:nvSpPr>
          <p:cNvPr id="3" name="Content Placeholder 2"/>
          <p:cNvSpPr>
            <a:spLocks noGrp="1"/>
          </p:cNvSpPr>
          <p:nvPr>
            <p:ph idx="1"/>
          </p:nvPr>
        </p:nvSpPr>
        <p:spPr>
          <a:xfrm>
            <a:off x="457200" y="1371600"/>
            <a:ext cx="8229600" cy="5105400"/>
          </a:xfrm>
        </p:spPr>
        <p:txBody>
          <a:bodyPr>
            <a:normAutofit/>
          </a:bodyPr>
          <a:lstStyle/>
          <a:p>
            <a:pPr algn="just"/>
            <a:r>
              <a:rPr lang="en-US" dirty="0" smtClean="0">
                <a:solidFill>
                  <a:srgbClr val="0000FF"/>
                </a:solidFill>
              </a:rPr>
              <a:t>The mycelium is branched, intercellular and </a:t>
            </a:r>
            <a:r>
              <a:rPr lang="en-US" dirty="0" err="1" smtClean="0">
                <a:solidFill>
                  <a:srgbClr val="0000FF"/>
                </a:solidFill>
              </a:rPr>
              <a:t>coenocytic</a:t>
            </a:r>
            <a:r>
              <a:rPr lang="en-US" dirty="0" smtClean="0">
                <a:solidFill>
                  <a:srgbClr val="0000FF"/>
                </a:solidFill>
              </a:rPr>
              <a:t> (non-</a:t>
            </a:r>
            <a:r>
              <a:rPr lang="en-US" dirty="0" err="1" smtClean="0">
                <a:solidFill>
                  <a:srgbClr val="0000FF"/>
                </a:solidFill>
              </a:rPr>
              <a:t>septate</a:t>
            </a:r>
            <a:r>
              <a:rPr lang="en-US" dirty="0" smtClean="0">
                <a:solidFill>
                  <a:srgbClr val="0000FF"/>
                </a:solidFill>
              </a:rPr>
              <a:t>). </a:t>
            </a:r>
            <a:r>
              <a:rPr lang="en-US" dirty="0" err="1" smtClean="0">
                <a:solidFill>
                  <a:srgbClr val="0000FF"/>
                </a:solidFill>
              </a:rPr>
              <a:t>Hyphal</a:t>
            </a:r>
            <a:r>
              <a:rPr lang="en-US" dirty="0" smtClean="0">
                <a:solidFill>
                  <a:srgbClr val="0000FF"/>
                </a:solidFill>
              </a:rPr>
              <a:t> wall consist of fungal cellulose or chitin. Many nuclei remain scattered throughout the </a:t>
            </a:r>
            <a:r>
              <a:rPr lang="en-US" dirty="0" err="1" smtClean="0">
                <a:solidFill>
                  <a:srgbClr val="0000FF"/>
                </a:solidFill>
              </a:rPr>
              <a:t>mycellium</a:t>
            </a:r>
            <a:r>
              <a:rPr lang="en-US" dirty="0" smtClean="0">
                <a:solidFill>
                  <a:srgbClr val="0000FF"/>
                </a:solidFill>
              </a:rPr>
              <a:t>. The mycelium contain the many vacuoles, oil globules and glycogen. The terminal ends of lateral branches of growing intercellular </a:t>
            </a:r>
            <a:r>
              <a:rPr lang="en-US" dirty="0" err="1" smtClean="0">
                <a:solidFill>
                  <a:srgbClr val="0000FF"/>
                </a:solidFill>
              </a:rPr>
              <a:t>mycellium</a:t>
            </a:r>
            <a:r>
              <a:rPr lang="en-US" dirty="0" smtClean="0">
                <a:solidFill>
                  <a:srgbClr val="0000FF"/>
                </a:solidFill>
              </a:rPr>
              <a:t> penetrate the host cells. After penetration, terminal ends of </a:t>
            </a:r>
            <a:r>
              <a:rPr lang="en-US" dirty="0" err="1" smtClean="0">
                <a:solidFill>
                  <a:srgbClr val="0000FF"/>
                </a:solidFill>
              </a:rPr>
              <a:t>hyphae</a:t>
            </a:r>
            <a:r>
              <a:rPr lang="en-US" dirty="0" smtClean="0">
                <a:solidFill>
                  <a:srgbClr val="0000FF"/>
                </a:solidFill>
              </a:rPr>
              <a:t> swells and develop many knobs like structures in the host cells called </a:t>
            </a:r>
            <a:r>
              <a:rPr lang="en-US" b="1" dirty="0" err="1" smtClean="0">
                <a:solidFill>
                  <a:srgbClr val="0000FF"/>
                </a:solidFill>
              </a:rPr>
              <a:t>haustoria</a:t>
            </a:r>
            <a:r>
              <a:rPr lang="en-US" dirty="0" smtClean="0">
                <a:solidFill>
                  <a:srgbClr val="0000FF"/>
                </a:solidFill>
              </a:rPr>
              <a:t>. </a:t>
            </a:r>
            <a:endParaRPr lang="en-US" dirty="0">
              <a:solidFill>
                <a:srgbClr val="0000FF"/>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Mycelium</a:t>
            </a:r>
            <a:endParaRPr lang="en-US" b="1" dirty="0">
              <a:solidFill>
                <a:srgbClr val="FF0000"/>
              </a:solidFill>
            </a:endParaRPr>
          </a:p>
        </p:txBody>
      </p:sp>
      <p:pic>
        <p:nvPicPr>
          <p:cNvPr id="1026" name="Picture 2" descr="C:\Users\a\Desktop\download.jpg"/>
          <p:cNvPicPr>
            <a:picLocks noGrp="1" noChangeAspect="1" noChangeArrowheads="1"/>
          </p:cNvPicPr>
          <p:nvPr>
            <p:ph idx="1"/>
          </p:nvPr>
        </p:nvPicPr>
        <p:blipFill>
          <a:blip r:embed="rId2">
            <a:duotone>
              <a:prstClr val="black"/>
              <a:schemeClr val="accent5">
                <a:tint val="45000"/>
                <a:satMod val="400000"/>
              </a:schemeClr>
            </a:duotone>
          </a:blip>
          <a:srcRect l="12681" t="4638" r="12841" b="14780"/>
          <a:stretch>
            <a:fillRect/>
          </a:stretch>
        </p:blipFill>
        <p:spPr bwMode="auto">
          <a:xfrm>
            <a:off x="3124200" y="2057400"/>
            <a:ext cx="4267200" cy="4120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9882064</TotalTime>
  <Words>687</Words>
  <Application>Microsoft Office PowerPoint</Application>
  <PresentationFormat>On-screen Show (4:3)</PresentationFormat>
  <Paragraphs>93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             LIFE CYCLE OF ALBUGO</vt:lpstr>
      <vt:lpstr>Classification  (Alexopoulos and Mims,1979)</vt:lpstr>
      <vt:lpstr>    Occurance of Albugo </vt:lpstr>
      <vt:lpstr>   Signs and Symptoms</vt:lpstr>
      <vt:lpstr>Slide 5</vt:lpstr>
      <vt:lpstr>Slide 6</vt:lpstr>
      <vt:lpstr>Slide 7</vt:lpstr>
      <vt:lpstr>Structure of Mycelium</vt:lpstr>
      <vt:lpstr>Mycelium</vt:lpstr>
      <vt:lpstr>Structure and function of Haustoria</vt:lpstr>
      <vt:lpstr>Haustoria</vt:lpstr>
      <vt:lpstr>   Reproduction in Albugo </vt:lpstr>
      <vt:lpstr>Slide 13</vt:lpstr>
      <vt:lpstr> Formation of Sporangiophore </vt:lpstr>
      <vt:lpstr>Formation of Sporangia</vt:lpstr>
      <vt:lpstr>   Formation of Sporangia…….</vt:lpstr>
      <vt:lpstr>T. S. of Infected leaf showing asexual stage of reproduction</vt:lpstr>
      <vt:lpstr>Structure of Sporangia</vt:lpstr>
      <vt:lpstr>Slide 19</vt:lpstr>
      <vt:lpstr>Slide 20</vt:lpstr>
      <vt:lpstr>Germination of Sporangia</vt:lpstr>
      <vt:lpstr>Development and structure of Zoospore</vt:lpstr>
      <vt:lpstr>Liberation of Zoospore</vt:lpstr>
      <vt:lpstr>Structure of Zoospore</vt:lpstr>
      <vt:lpstr>Germination of Zoospore</vt:lpstr>
      <vt:lpstr>Asexual Reproduction in Albugo (Graphic life cycle)</vt:lpstr>
      <vt:lpstr>Sexual  Reproduction</vt:lpstr>
      <vt:lpstr>Male sex organs (Antheridia)</vt:lpstr>
      <vt:lpstr>Slide 29</vt:lpstr>
      <vt:lpstr>Female sex organs (Oogonia)</vt:lpstr>
      <vt:lpstr>        </vt:lpstr>
      <vt:lpstr>Structure of Zygote</vt:lpstr>
      <vt:lpstr>Germination of Zygote</vt:lpstr>
      <vt:lpstr>Structure of Zoospore</vt:lpstr>
      <vt:lpstr>Structure of Zoospores</vt:lpstr>
      <vt:lpstr>Liberation of Zoospores</vt:lpstr>
      <vt:lpstr>Germination of Zoospore</vt:lpstr>
      <vt:lpstr>Sexual Reproduction in Albugo (Graphic life cycle)</vt:lpstr>
      <vt:lpstr>THANKS TO ALL…..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Life Cycle of Albugo  </dc:title>
  <dc:creator>abc</dc:creator>
  <cp:lastModifiedBy>a</cp:lastModifiedBy>
  <cp:revision>42</cp:revision>
  <dcterms:created xsi:type="dcterms:W3CDTF">2006-08-16T00:00:00Z</dcterms:created>
  <dcterms:modified xsi:type="dcterms:W3CDTF">2020-10-18T13:05:32Z</dcterms:modified>
</cp:coreProperties>
</file>